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7" r:id="rId3"/>
    <p:sldId id="257" r:id="rId4"/>
    <p:sldId id="258" r:id="rId5"/>
    <p:sldId id="259" r:id="rId6"/>
    <p:sldId id="260" r:id="rId7"/>
    <p:sldId id="261" r:id="rId8"/>
    <p:sldId id="262" r:id="rId9"/>
    <p:sldId id="263" r:id="rId10"/>
    <p:sldId id="264" r:id="rId11"/>
    <p:sldId id="269" r:id="rId12"/>
    <p:sldId id="265" r:id="rId13"/>
    <p:sldId id="266" r:id="rId14"/>
    <p:sldId id="268" r:id="rId15"/>
    <p:sldId id="271" r:id="rId16"/>
    <p:sldId id="273" r:id="rId17"/>
    <p:sldId id="275" r:id="rId18"/>
    <p:sldId id="276" r:id="rId19"/>
    <p:sldId id="277" r:id="rId20"/>
    <p:sldId id="278" r:id="rId21"/>
    <p:sldId id="283" r:id="rId22"/>
    <p:sldId id="279" r:id="rId23"/>
    <p:sldId id="282" r:id="rId24"/>
    <p:sldId id="274" r:id="rId25"/>
    <p:sldId id="280"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89" autoAdjust="0"/>
  </p:normalViewPr>
  <p:slideViewPr>
    <p:cSldViewPr>
      <p:cViewPr>
        <p:scale>
          <a:sx n="40" d="100"/>
          <a:sy n="40" d="100"/>
        </p:scale>
        <p:origin x="2844"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FA452-1E49-4320-A90C-7D809BBCDD85}"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0B162303-79DD-4714-841E-9C602AB5A57E}">
      <dgm:prSet phldrT="[Text]"/>
      <dgm:spPr/>
      <dgm:t>
        <a:bodyPr/>
        <a:lstStyle/>
        <a:p>
          <a:pPr algn="ctr"/>
          <a:r>
            <a:rPr lang="en-US" dirty="0"/>
            <a:t>You enjoy the work you do each day</a:t>
          </a:r>
        </a:p>
      </dgm:t>
    </dgm:pt>
    <dgm:pt modelId="{0673A446-E88D-4C17-9A51-D2781DB90DAB}" type="parTrans" cxnId="{5BD44620-8BDC-48D2-B790-69BC3FDBC216}">
      <dgm:prSet/>
      <dgm:spPr/>
      <dgm:t>
        <a:bodyPr/>
        <a:lstStyle/>
        <a:p>
          <a:endParaRPr lang="en-US"/>
        </a:p>
      </dgm:t>
    </dgm:pt>
    <dgm:pt modelId="{174AD3D2-3035-44D4-BFAF-4FE66AEFA50C}" type="sibTrans" cxnId="{5BD44620-8BDC-48D2-B790-69BC3FDBC216}">
      <dgm:prSet/>
      <dgm:spPr/>
      <dgm:t>
        <a:bodyPr/>
        <a:lstStyle/>
        <a:p>
          <a:endParaRPr lang="en-US"/>
        </a:p>
      </dgm:t>
    </dgm:pt>
    <dgm:pt modelId="{EB347864-BA8B-4AF2-AA8A-878847DC1DDD}">
      <dgm:prSet phldrT="[Text]"/>
      <dgm:spPr/>
      <dgm:t>
        <a:bodyPr/>
        <a:lstStyle/>
        <a:p>
          <a:pPr algn="ctr"/>
          <a:r>
            <a:rPr lang="en-US" dirty="0"/>
            <a:t>Your job is just a means to keep food on the table</a:t>
          </a:r>
        </a:p>
      </dgm:t>
    </dgm:pt>
    <dgm:pt modelId="{3A773E40-F0F3-43FE-9901-00D110A56A03}" type="parTrans" cxnId="{61AD703D-DA5C-431A-964B-A52CD14F9E21}">
      <dgm:prSet/>
      <dgm:spPr/>
      <dgm:t>
        <a:bodyPr/>
        <a:lstStyle/>
        <a:p>
          <a:endParaRPr lang="en-US"/>
        </a:p>
      </dgm:t>
    </dgm:pt>
    <dgm:pt modelId="{A167129D-4686-4EB6-8F07-F86EE2821B35}" type="sibTrans" cxnId="{61AD703D-DA5C-431A-964B-A52CD14F9E21}">
      <dgm:prSet/>
      <dgm:spPr/>
      <dgm:t>
        <a:bodyPr/>
        <a:lstStyle/>
        <a:p>
          <a:endParaRPr lang="en-US"/>
        </a:p>
      </dgm:t>
    </dgm:pt>
    <dgm:pt modelId="{B3B16112-B643-4C34-ABCB-694D42212DE8}" type="pres">
      <dgm:prSet presAssocID="{CFAFA452-1E49-4320-A90C-7D809BBCDD85}" presName="Name0" presStyleCnt="0">
        <dgm:presLayoutVars>
          <dgm:chMax val="2"/>
          <dgm:chPref val="2"/>
          <dgm:dir/>
          <dgm:animOne/>
          <dgm:resizeHandles val="exact"/>
        </dgm:presLayoutVars>
      </dgm:prSet>
      <dgm:spPr/>
    </dgm:pt>
    <dgm:pt modelId="{906A0004-EA2B-431B-9CC9-29940067D4E2}" type="pres">
      <dgm:prSet presAssocID="{CFAFA452-1E49-4320-A90C-7D809BBCDD85}" presName="Background" presStyleLbl="bgImgPlace1" presStyleIdx="0" presStyleCnt="1"/>
      <dgm:spPr>
        <a:solidFill>
          <a:schemeClr val="accent6">
            <a:lumMod val="60000"/>
            <a:lumOff val="40000"/>
          </a:schemeClr>
        </a:solidFill>
      </dgm:spPr>
    </dgm:pt>
    <dgm:pt modelId="{7143E82D-2C23-4EBF-8EAD-42DE3D3582DA}" type="pres">
      <dgm:prSet presAssocID="{CFAFA452-1E49-4320-A90C-7D809BBCDD85}" presName="ParentText1" presStyleLbl="revTx" presStyleIdx="0" presStyleCnt="2">
        <dgm:presLayoutVars>
          <dgm:chMax val="0"/>
          <dgm:chPref val="0"/>
          <dgm:bulletEnabled val="1"/>
        </dgm:presLayoutVars>
      </dgm:prSet>
      <dgm:spPr/>
    </dgm:pt>
    <dgm:pt modelId="{B3406D31-BDF6-4932-BEB8-3D32B1B9FA8A}" type="pres">
      <dgm:prSet presAssocID="{CFAFA452-1E49-4320-A90C-7D809BBCDD85}" presName="ParentText2" presStyleLbl="revTx" presStyleIdx="1" presStyleCnt="2" custLinFactNeighborX="4498" custLinFactNeighborY="-1259">
        <dgm:presLayoutVars>
          <dgm:chMax val="0"/>
          <dgm:chPref val="0"/>
          <dgm:bulletEnabled val="1"/>
        </dgm:presLayoutVars>
      </dgm:prSet>
      <dgm:spPr/>
    </dgm:pt>
    <dgm:pt modelId="{6CBB510E-9686-41B7-889F-CA45268369B7}" type="pres">
      <dgm:prSet presAssocID="{CFAFA452-1E49-4320-A90C-7D809BBCDD85}" presName="Plus" presStyleLbl="alignNode1" presStyleIdx="0" presStyleCnt="2"/>
      <dgm:spPr>
        <a:solidFill>
          <a:srgbClr val="92D050"/>
        </a:solidFill>
      </dgm:spPr>
    </dgm:pt>
    <dgm:pt modelId="{FD82006B-748E-4C60-87FD-325F285CE226}" type="pres">
      <dgm:prSet presAssocID="{CFAFA452-1E49-4320-A90C-7D809BBCDD85}" presName="Minus" presStyleLbl="alignNode1" presStyleIdx="1" presStyleCnt="2"/>
      <dgm:spPr/>
    </dgm:pt>
    <dgm:pt modelId="{008B6110-2122-4B4B-B14A-67F83232B152}" type="pres">
      <dgm:prSet presAssocID="{CFAFA452-1E49-4320-A90C-7D809BBCDD85}" presName="Divider" presStyleLbl="parChTrans1D1" presStyleIdx="0" presStyleCnt="1"/>
      <dgm:spPr/>
    </dgm:pt>
  </dgm:ptLst>
  <dgm:cxnLst>
    <dgm:cxn modelId="{B37A5700-9869-4A1E-8ABD-52FF952A47D3}" type="presOf" srcId="{CFAFA452-1E49-4320-A90C-7D809BBCDD85}" destId="{B3B16112-B643-4C34-ABCB-694D42212DE8}" srcOrd="0" destOrd="0" presId="urn:microsoft.com/office/officeart/2009/3/layout/PlusandMinus"/>
    <dgm:cxn modelId="{5BD44620-8BDC-48D2-B790-69BC3FDBC216}" srcId="{CFAFA452-1E49-4320-A90C-7D809BBCDD85}" destId="{0B162303-79DD-4714-841E-9C602AB5A57E}" srcOrd="0" destOrd="0" parTransId="{0673A446-E88D-4C17-9A51-D2781DB90DAB}" sibTransId="{174AD3D2-3035-44D4-BFAF-4FE66AEFA50C}"/>
    <dgm:cxn modelId="{61AD703D-DA5C-431A-964B-A52CD14F9E21}" srcId="{CFAFA452-1E49-4320-A90C-7D809BBCDD85}" destId="{EB347864-BA8B-4AF2-AA8A-878847DC1DDD}" srcOrd="1" destOrd="0" parTransId="{3A773E40-F0F3-43FE-9901-00D110A56A03}" sibTransId="{A167129D-4686-4EB6-8F07-F86EE2821B35}"/>
    <dgm:cxn modelId="{0A3FC58B-0BCB-4BD9-B208-F1E90EB8322A}" type="presOf" srcId="{EB347864-BA8B-4AF2-AA8A-878847DC1DDD}" destId="{B3406D31-BDF6-4932-BEB8-3D32B1B9FA8A}" srcOrd="0" destOrd="0" presId="urn:microsoft.com/office/officeart/2009/3/layout/PlusandMinus"/>
    <dgm:cxn modelId="{BE5B66F8-E65F-4AD2-A1BE-06C40D915166}" type="presOf" srcId="{0B162303-79DD-4714-841E-9C602AB5A57E}" destId="{7143E82D-2C23-4EBF-8EAD-42DE3D3582DA}" srcOrd="0" destOrd="0" presId="urn:microsoft.com/office/officeart/2009/3/layout/PlusandMinus"/>
    <dgm:cxn modelId="{4BF0A4F8-B3A0-4466-B327-2C7481421CF1}" type="presParOf" srcId="{B3B16112-B643-4C34-ABCB-694D42212DE8}" destId="{906A0004-EA2B-431B-9CC9-29940067D4E2}" srcOrd="0" destOrd="0" presId="urn:microsoft.com/office/officeart/2009/3/layout/PlusandMinus"/>
    <dgm:cxn modelId="{E1F552E4-27C1-4AF2-8A1D-C8FA8F79FACD}" type="presParOf" srcId="{B3B16112-B643-4C34-ABCB-694D42212DE8}" destId="{7143E82D-2C23-4EBF-8EAD-42DE3D3582DA}" srcOrd="1" destOrd="0" presId="urn:microsoft.com/office/officeart/2009/3/layout/PlusandMinus"/>
    <dgm:cxn modelId="{676EEF3F-9CAD-47AC-9555-1BA51BD6526D}" type="presParOf" srcId="{B3B16112-B643-4C34-ABCB-694D42212DE8}" destId="{B3406D31-BDF6-4932-BEB8-3D32B1B9FA8A}" srcOrd="2" destOrd="0" presId="urn:microsoft.com/office/officeart/2009/3/layout/PlusandMinus"/>
    <dgm:cxn modelId="{8D8B507A-1FD6-4443-84BE-092F5E63A8E8}" type="presParOf" srcId="{B3B16112-B643-4C34-ABCB-694D42212DE8}" destId="{6CBB510E-9686-41B7-889F-CA45268369B7}" srcOrd="3" destOrd="0" presId="urn:microsoft.com/office/officeart/2009/3/layout/PlusandMinus"/>
    <dgm:cxn modelId="{7281A7B0-4824-4F78-867C-8B3541D87738}" type="presParOf" srcId="{B3B16112-B643-4C34-ABCB-694D42212DE8}" destId="{FD82006B-748E-4C60-87FD-325F285CE226}" srcOrd="4" destOrd="0" presId="urn:microsoft.com/office/officeart/2009/3/layout/PlusandMinus"/>
    <dgm:cxn modelId="{B34B667E-6E33-4352-8C4D-A0E3E7878173}" type="presParOf" srcId="{B3B16112-B643-4C34-ABCB-694D42212DE8}" destId="{008B6110-2122-4B4B-B14A-67F83232B152}"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1F76F-81B4-4675-B0D5-AF3A09CEDD98}"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D6598684-9D0B-4CED-A4B7-168315520022}">
      <dgm:prSet phldrT="[Text]"/>
      <dgm:spPr/>
      <dgm:t>
        <a:bodyPr/>
        <a:lstStyle/>
        <a:p>
          <a:r>
            <a:rPr lang="en-US" dirty="0"/>
            <a:t>Recognition</a:t>
          </a:r>
        </a:p>
      </dgm:t>
    </dgm:pt>
    <dgm:pt modelId="{1B408E75-21E9-4DA5-9EAC-3C1F72FD5D60}" type="parTrans" cxnId="{ABA24A3D-85C2-4391-B6C5-A2F064854411}">
      <dgm:prSet/>
      <dgm:spPr/>
      <dgm:t>
        <a:bodyPr/>
        <a:lstStyle/>
        <a:p>
          <a:endParaRPr lang="en-US"/>
        </a:p>
      </dgm:t>
    </dgm:pt>
    <dgm:pt modelId="{82C99223-314B-49F1-8DBF-E9555ED0BDAE}" type="sibTrans" cxnId="{ABA24A3D-85C2-4391-B6C5-A2F064854411}">
      <dgm:prSet/>
      <dgm:spPr/>
      <dgm:t>
        <a:bodyPr/>
        <a:lstStyle/>
        <a:p>
          <a:endParaRPr lang="en-US"/>
        </a:p>
      </dgm:t>
    </dgm:pt>
    <dgm:pt modelId="{7AB44383-B18B-4458-AB6B-2C60D217F2DD}">
      <dgm:prSet phldrT="[Text]"/>
      <dgm:spPr/>
      <dgm:t>
        <a:bodyPr/>
        <a:lstStyle/>
        <a:p>
          <a:r>
            <a:rPr lang="en-US" dirty="0"/>
            <a:t>About the employees behavior</a:t>
          </a:r>
        </a:p>
      </dgm:t>
    </dgm:pt>
    <dgm:pt modelId="{CD85071C-1A66-4E09-8C54-BC99CA82D2A9}" type="parTrans" cxnId="{18B7652F-F30D-4629-A146-C7C452F23027}">
      <dgm:prSet/>
      <dgm:spPr/>
      <dgm:t>
        <a:bodyPr/>
        <a:lstStyle/>
        <a:p>
          <a:endParaRPr lang="en-US"/>
        </a:p>
      </dgm:t>
    </dgm:pt>
    <dgm:pt modelId="{B7251BFF-B691-496A-8579-AEDAC401731C}" type="sibTrans" cxnId="{18B7652F-F30D-4629-A146-C7C452F23027}">
      <dgm:prSet/>
      <dgm:spPr/>
      <dgm:t>
        <a:bodyPr/>
        <a:lstStyle/>
        <a:p>
          <a:endParaRPr lang="en-US"/>
        </a:p>
      </dgm:t>
    </dgm:pt>
    <dgm:pt modelId="{7C437DA6-FE14-4E90-9668-50AC702EB42C}">
      <dgm:prSet phldrT="[Text]"/>
      <dgm:spPr/>
      <dgm:t>
        <a:bodyPr/>
        <a:lstStyle/>
        <a:p>
          <a:r>
            <a:rPr lang="en-US" dirty="0"/>
            <a:t>Improving performance</a:t>
          </a:r>
        </a:p>
      </dgm:t>
    </dgm:pt>
    <dgm:pt modelId="{710B432D-9756-4693-ACC0-F341698A97A6}" type="parTrans" cxnId="{866271F7-E6BD-49B7-BD10-67852D1D5333}">
      <dgm:prSet/>
      <dgm:spPr/>
      <dgm:t>
        <a:bodyPr/>
        <a:lstStyle/>
        <a:p>
          <a:endParaRPr lang="en-US"/>
        </a:p>
      </dgm:t>
    </dgm:pt>
    <dgm:pt modelId="{4491DA05-EFCC-4899-9621-C740789AE015}" type="sibTrans" cxnId="{866271F7-E6BD-49B7-BD10-67852D1D5333}">
      <dgm:prSet/>
      <dgm:spPr/>
      <dgm:t>
        <a:bodyPr/>
        <a:lstStyle/>
        <a:p>
          <a:endParaRPr lang="en-US"/>
        </a:p>
      </dgm:t>
    </dgm:pt>
    <dgm:pt modelId="{5FB6D775-4651-4998-A293-01E89E42B732}">
      <dgm:prSet phldrT="[Text]"/>
      <dgm:spPr/>
      <dgm:t>
        <a:bodyPr/>
        <a:lstStyle/>
        <a:p>
          <a:r>
            <a:rPr lang="en-US" dirty="0"/>
            <a:t>Appreciation</a:t>
          </a:r>
        </a:p>
      </dgm:t>
    </dgm:pt>
    <dgm:pt modelId="{FADCA76E-2721-43BA-90B4-4FA621F92300}" type="parTrans" cxnId="{C0BF5B28-99C1-4908-BA32-65D2F213F0E2}">
      <dgm:prSet/>
      <dgm:spPr/>
      <dgm:t>
        <a:bodyPr/>
        <a:lstStyle/>
        <a:p>
          <a:endParaRPr lang="en-US"/>
        </a:p>
      </dgm:t>
    </dgm:pt>
    <dgm:pt modelId="{D4269239-E35A-44CB-B922-6CB220EAA79C}" type="sibTrans" cxnId="{C0BF5B28-99C1-4908-BA32-65D2F213F0E2}">
      <dgm:prSet/>
      <dgm:spPr/>
      <dgm:t>
        <a:bodyPr/>
        <a:lstStyle/>
        <a:p>
          <a:endParaRPr lang="en-US"/>
        </a:p>
      </dgm:t>
    </dgm:pt>
    <dgm:pt modelId="{1C3F878E-1284-4778-B916-DFD9925A6788}">
      <dgm:prSet phldrT="[Text]"/>
      <dgm:spPr/>
      <dgm:t>
        <a:bodyPr/>
        <a:lstStyle/>
        <a:p>
          <a:r>
            <a:rPr lang="en-US" dirty="0"/>
            <a:t>Performance plus the employee’s value as a person</a:t>
          </a:r>
        </a:p>
      </dgm:t>
    </dgm:pt>
    <dgm:pt modelId="{5C40DA6F-E67E-40E9-9C11-D45C07603DB5}" type="parTrans" cxnId="{DCED0EFE-981A-49BF-A7C8-2130E50B3137}">
      <dgm:prSet/>
      <dgm:spPr/>
      <dgm:t>
        <a:bodyPr/>
        <a:lstStyle/>
        <a:p>
          <a:endParaRPr lang="en-US"/>
        </a:p>
      </dgm:t>
    </dgm:pt>
    <dgm:pt modelId="{496FB2A3-2AF9-4AE3-9EF1-60B51173FBF1}" type="sibTrans" cxnId="{DCED0EFE-981A-49BF-A7C8-2130E50B3137}">
      <dgm:prSet/>
      <dgm:spPr/>
      <dgm:t>
        <a:bodyPr/>
        <a:lstStyle/>
        <a:p>
          <a:endParaRPr lang="en-US"/>
        </a:p>
      </dgm:t>
    </dgm:pt>
    <dgm:pt modelId="{B87F5090-603D-409B-A733-9B187BEC0BCE}">
      <dgm:prSet phldrT="[Text]"/>
      <dgm:spPr/>
      <dgm:t>
        <a:bodyPr/>
        <a:lstStyle/>
        <a:p>
          <a:r>
            <a:rPr lang="en-US" dirty="0"/>
            <a:t>Focuses on what is good for the company</a:t>
          </a:r>
        </a:p>
      </dgm:t>
    </dgm:pt>
    <dgm:pt modelId="{78F16FDF-DDC1-4608-9F53-73923E652FA8}" type="parTrans" cxnId="{EC073058-31DD-49C7-8407-DFDB67031520}">
      <dgm:prSet/>
      <dgm:spPr/>
      <dgm:t>
        <a:bodyPr/>
        <a:lstStyle/>
        <a:p>
          <a:endParaRPr lang="en-US"/>
        </a:p>
      </dgm:t>
    </dgm:pt>
    <dgm:pt modelId="{906AD9D4-5BA1-42FE-99D6-E5712DBABA0F}" type="sibTrans" cxnId="{EC073058-31DD-49C7-8407-DFDB67031520}">
      <dgm:prSet/>
      <dgm:spPr/>
      <dgm:t>
        <a:bodyPr/>
        <a:lstStyle/>
        <a:p>
          <a:endParaRPr lang="en-US"/>
        </a:p>
      </dgm:t>
    </dgm:pt>
    <dgm:pt modelId="{B4E596D3-C052-4DCF-BEFF-CADC1073AD44}">
      <dgm:prSet phldrT="[Text]"/>
      <dgm:spPr/>
      <dgm:t>
        <a:bodyPr/>
        <a:lstStyle/>
        <a:p>
          <a:r>
            <a:rPr lang="en-US" dirty="0"/>
            <a:t>Focuses on what is good for the company</a:t>
          </a:r>
        </a:p>
      </dgm:t>
    </dgm:pt>
    <dgm:pt modelId="{0C38609F-A840-4A75-8C0F-D43A228BA8F3}" type="parTrans" cxnId="{C70C636F-0B3C-4658-96B0-DE8D71BB113C}">
      <dgm:prSet/>
      <dgm:spPr/>
      <dgm:t>
        <a:bodyPr/>
        <a:lstStyle/>
        <a:p>
          <a:endParaRPr lang="en-US"/>
        </a:p>
      </dgm:t>
    </dgm:pt>
    <dgm:pt modelId="{4F5DD16F-DC9C-456F-B85F-665A89C77797}" type="sibTrans" cxnId="{C70C636F-0B3C-4658-96B0-DE8D71BB113C}">
      <dgm:prSet/>
      <dgm:spPr/>
      <dgm:t>
        <a:bodyPr/>
        <a:lstStyle/>
        <a:p>
          <a:endParaRPr lang="en-US"/>
        </a:p>
      </dgm:t>
    </dgm:pt>
    <dgm:pt modelId="{BAF3CA3D-4EAF-4B3A-87F3-7AAAD1A69C71}">
      <dgm:prSet phldrT="[Text]"/>
      <dgm:spPr/>
      <dgm:t>
        <a:bodyPr/>
        <a:lstStyle/>
        <a:p>
          <a:r>
            <a:rPr lang="en-US" dirty="0"/>
            <a:t>Focuses on what is good for the person</a:t>
          </a:r>
        </a:p>
      </dgm:t>
    </dgm:pt>
    <dgm:pt modelId="{9AB47454-0C83-4E00-9F40-4A2A9F335D61}" type="parTrans" cxnId="{F312A653-C974-4ACB-8410-F6798D00EC61}">
      <dgm:prSet/>
      <dgm:spPr/>
      <dgm:t>
        <a:bodyPr/>
        <a:lstStyle/>
        <a:p>
          <a:endParaRPr lang="en-US"/>
        </a:p>
      </dgm:t>
    </dgm:pt>
    <dgm:pt modelId="{C2F69CFC-F897-4310-A965-4EDD75B2A22A}" type="sibTrans" cxnId="{F312A653-C974-4ACB-8410-F6798D00EC61}">
      <dgm:prSet/>
      <dgm:spPr/>
      <dgm:t>
        <a:bodyPr/>
        <a:lstStyle/>
        <a:p>
          <a:endParaRPr lang="en-US"/>
        </a:p>
      </dgm:t>
    </dgm:pt>
    <dgm:pt modelId="{287E89D8-D8C8-4201-91CE-E4A72F7C7101}" type="pres">
      <dgm:prSet presAssocID="{5121F76F-81B4-4675-B0D5-AF3A09CEDD98}" presName="theList" presStyleCnt="0">
        <dgm:presLayoutVars>
          <dgm:dir/>
          <dgm:animLvl val="lvl"/>
          <dgm:resizeHandles val="exact"/>
        </dgm:presLayoutVars>
      </dgm:prSet>
      <dgm:spPr/>
    </dgm:pt>
    <dgm:pt modelId="{DE3C1C78-637D-45F4-8B0B-A824B3C04591}" type="pres">
      <dgm:prSet presAssocID="{D6598684-9D0B-4CED-A4B7-168315520022}" presName="compNode" presStyleCnt="0"/>
      <dgm:spPr/>
    </dgm:pt>
    <dgm:pt modelId="{C46E66D6-1042-447E-AFE2-6DF04F4405B7}" type="pres">
      <dgm:prSet presAssocID="{D6598684-9D0B-4CED-A4B7-168315520022}" presName="aNode" presStyleLbl="bgShp" presStyleIdx="0" presStyleCnt="2"/>
      <dgm:spPr/>
    </dgm:pt>
    <dgm:pt modelId="{EBFA672C-CED2-447E-B3D2-A3A6DF26C5CB}" type="pres">
      <dgm:prSet presAssocID="{D6598684-9D0B-4CED-A4B7-168315520022}" presName="textNode" presStyleLbl="bgShp" presStyleIdx="0" presStyleCnt="2"/>
      <dgm:spPr/>
    </dgm:pt>
    <dgm:pt modelId="{728DD5B4-34F2-4B37-8C82-92903EF76F2F}" type="pres">
      <dgm:prSet presAssocID="{D6598684-9D0B-4CED-A4B7-168315520022}" presName="compChildNode" presStyleCnt="0"/>
      <dgm:spPr/>
    </dgm:pt>
    <dgm:pt modelId="{C1781D72-9419-4947-9190-EEFB89866124}" type="pres">
      <dgm:prSet presAssocID="{D6598684-9D0B-4CED-A4B7-168315520022}" presName="theInnerList" presStyleCnt="0"/>
      <dgm:spPr/>
    </dgm:pt>
    <dgm:pt modelId="{D40C297E-913A-41CB-8F7E-9874B2CB69E7}" type="pres">
      <dgm:prSet presAssocID="{7AB44383-B18B-4458-AB6B-2C60D217F2DD}" presName="childNode" presStyleLbl="node1" presStyleIdx="0" presStyleCnt="6">
        <dgm:presLayoutVars>
          <dgm:bulletEnabled val="1"/>
        </dgm:presLayoutVars>
      </dgm:prSet>
      <dgm:spPr/>
    </dgm:pt>
    <dgm:pt modelId="{9817530C-BBD7-4ACD-9452-4FED30EAA3FF}" type="pres">
      <dgm:prSet presAssocID="{7AB44383-B18B-4458-AB6B-2C60D217F2DD}" presName="aSpace2" presStyleCnt="0"/>
      <dgm:spPr/>
    </dgm:pt>
    <dgm:pt modelId="{EA5CE73F-A68A-4C63-9888-787E6F32DE9D}" type="pres">
      <dgm:prSet presAssocID="{7C437DA6-FE14-4E90-9668-50AC702EB42C}" presName="childNode" presStyleLbl="node1" presStyleIdx="1" presStyleCnt="6">
        <dgm:presLayoutVars>
          <dgm:bulletEnabled val="1"/>
        </dgm:presLayoutVars>
      </dgm:prSet>
      <dgm:spPr/>
    </dgm:pt>
    <dgm:pt modelId="{71C3F840-55F6-4E6E-9387-3F254A69252D}" type="pres">
      <dgm:prSet presAssocID="{7C437DA6-FE14-4E90-9668-50AC702EB42C}" presName="aSpace2" presStyleCnt="0"/>
      <dgm:spPr/>
    </dgm:pt>
    <dgm:pt modelId="{5221DED0-368F-47CA-A81B-A43CF3CD633E}" type="pres">
      <dgm:prSet presAssocID="{B4E596D3-C052-4DCF-BEFF-CADC1073AD44}" presName="childNode" presStyleLbl="node1" presStyleIdx="2" presStyleCnt="6">
        <dgm:presLayoutVars>
          <dgm:bulletEnabled val="1"/>
        </dgm:presLayoutVars>
      </dgm:prSet>
      <dgm:spPr/>
    </dgm:pt>
    <dgm:pt modelId="{56AF7A26-CAB1-457B-80F3-0578A288D4B2}" type="pres">
      <dgm:prSet presAssocID="{D6598684-9D0B-4CED-A4B7-168315520022}" presName="aSpace" presStyleCnt="0"/>
      <dgm:spPr/>
    </dgm:pt>
    <dgm:pt modelId="{86F2726D-9F4F-4A11-AC11-5A3505F82258}" type="pres">
      <dgm:prSet presAssocID="{5FB6D775-4651-4998-A293-01E89E42B732}" presName="compNode" presStyleCnt="0"/>
      <dgm:spPr/>
    </dgm:pt>
    <dgm:pt modelId="{555EFD9F-5DFE-4AF0-8A30-03287F026422}" type="pres">
      <dgm:prSet presAssocID="{5FB6D775-4651-4998-A293-01E89E42B732}" presName="aNode" presStyleLbl="bgShp" presStyleIdx="1" presStyleCnt="2"/>
      <dgm:spPr/>
    </dgm:pt>
    <dgm:pt modelId="{F75B0CF8-D557-444A-9406-8F6D820E24CE}" type="pres">
      <dgm:prSet presAssocID="{5FB6D775-4651-4998-A293-01E89E42B732}" presName="textNode" presStyleLbl="bgShp" presStyleIdx="1" presStyleCnt="2"/>
      <dgm:spPr/>
    </dgm:pt>
    <dgm:pt modelId="{31A61F89-3491-4BCA-BD27-5E77ACE337F4}" type="pres">
      <dgm:prSet presAssocID="{5FB6D775-4651-4998-A293-01E89E42B732}" presName="compChildNode" presStyleCnt="0"/>
      <dgm:spPr/>
    </dgm:pt>
    <dgm:pt modelId="{4AE3699A-1389-4760-ABEF-D7780AD3D4C9}" type="pres">
      <dgm:prSet presAssocID="{5FB6D775-4651-4998-A293-01E89E42B732}" presName="theInnerList" presStyleCnt="0"/>
      <dgm:spPr/>
    </dgm:pt>
    <dgm:pt modelId="{3176AFC7-1DFE-4C36-A07F-70895812D125}" type="pres">
      <dgm:prSet presAssocID="{1C3F878E-1284-4778-B916-DFD9925A6788}" presName="childNode" presStyleLbl="node1" presStyleIdx="3" presStyleCnt="6">
        <dgm:presLayoutVars>
          <dgm:bulletEnabled val="1"/>
        </dgm:presLayoutVars>
      </dgm:prSet>
      <dgm:spPr/>
    </dgm:pt>
    <dgm:pt modelId="{3A28F5B1-F697-4531-9EBF-F59CA23D5223}" type="pres">
      <dgm:prSet presAssocID="{1C3F878E-1284-4778-B916-DFD9925A6788}" presName="aSpace2" presStyleCnt="0"/>
      <dgm:spPr/>
    </dgm:pt>
    <dgm:pt modelId="{62E2AB74-1505-4FB8-AB97-87B283CADFAD}" type="pres">
      <dgm:prSet presAssocID="{B87F5090-603D-409B-A733-9B187BEC0BCE}" presName="childNode" presStyleLbl="node1" presStyleIdx="4" presStyleCnt="6">
        <dgm:presLayoutVars>
          <dgm:bulletEnabled val="1"/>
        </dgm:presLayoutVars>
      </dgm:prSet>
      <dgm:spPr/>
    </dgm:pt>
    <dgm:pt modelId="{EF5FF02C-B3C4-4A8A-9855-1D977496A45C}" type="pres">
      <dgm:prSet presAssocID="{B87F5090-603D-409B-A733-9B187BEC0BCE}" presName="aSpace2" presStyleCnt="0"/>
      <dgm:spPr/>
    </dgm:pt>
    <dgm:pt modelId="{D6E53549-F9A8-4106-8BAE-9F63ED31B177}" type="pres">
      <dgm:prSet presAssocID="{BAF3CA3D-4EAF-4B3A-87F3-7AAAD1A69C71}" presName="childNode" presStyleLbl="node1" presStyleIdx="5" presStyleCnt="6">
        <dgm:presLayoutVars>
          <dgm:bulletEnabled val="1"/>
        </dgm:presLayoutVars>
      </dgm:prSet>
      <dgm:spPr/>
    </dgm:pt>
  </dgm:ptLst>
  <dgm:cxnLst>
    <dgm:cxn modelId="{C98BFB0D-F1AA-4024-8D2C-C3F2FEBAA3EE}" type="presOf" srcId="{1C3F878E-1284-4778-B916-DFD9925A6788}" destId="{3176AFC7-1DFE-4C36-A07F-70895812D125}" srcOrd="0" destOrd="0" presId="urn:microsoft.com/office/officeart/2005/8/layout/lProcess2"/>
    <dgm:cxn modelId="{D8006412-A2A8-47FD-85B0-858641BF2425}" type="presOf" srcId="{B87F5090-603D-409B-A733-9B187BEC0BCE}" destId="{62E2AB74-1505-4FB8-AB97-87B283CADFAD}" srcOrd="0" destOrd="0" presId="urn:microsoft.com/office/officeart/2005/8/layout/lProcess2"/>
    <dgm:cxn modelId="{18B83C17-F762-4ED2-AF9B-1BD538F969BA}" type="presOf" srcId="{D6598684-9D0B-4CED-A4B7-168315520022}" destId="{C46E66D6-1042-447E-AFE2-6DF04F4405B7}" srcOrd="0" destOrd="0" presId="urn:microsoft.com/office/officeart/2005/8/layout/lProcess2"/>
    <dgm:cxn modelId="{C0BF5B28-99C1-4908-BA32-65D2F213F0E2}" srcId="{5121F76F-81B4-4675-B0D5-AF3A09CEDD98}" destId="{5FB6D775-4651-4998-A293-01E89E42B732}" srcOrd="1" destOrd="0" parTransId="{FADCA76E-2721-43BA-90B4-4FA621F92300}" sibTransId="{D4269239-E35A-44CB-B922-6CB220EAA79C}"/>
    <dgm:cxn modelId="{18B7652F-F30D-4629-A146-C7C452F23027}" srcId="{D6598684-9D0B-4CED-A4B7-168315520022}" destId="{7AB44383-B18B-4458-AB6B-2C60D217F2DD}" srcOrd="0" destOrd="0" parTransId="{CD85071C-1A66-4E09-8C54-BC99CA82D2A9}" sibTransId="{B7251BFF-B691-496A-8579-AEDAC401731C}"/>
    <dgm:cxn modelId="{ABA24A3D-85C2-4391-B6C5-A2F064854411}" srcId="{5121F76F-81B4-4675-B0D5-AF3A09CEDD98}" destId="{D6598684-9D0B-4CED-A4B7-168315520022}" srcOrd="0" destOrd="0" parTransId="{1B408E75-21E9-4DA5-9EAC-3C1F72FD5D60}" sibTransId="{82C99223-314B-49F1-8DBF-E9555ED0BDAE}"/>
    <dgm:cxn modelId="{FCFA293E-710A-4597-8AD7-5089C56BF214}" type="presOf" srcId="{B4E596D3-C052-4DCF-BEFF-CADC1073AD44}" destId="{5221DED0-368F-47CA-A81B-A43CF3CD633E}" srcOrd="0" destOrd="0" presId="urn:microsoft.com/office/officeart/2005/8/layout/lProcess2"/>
    <dgm:cxn modelId="{5A04A549-C43A-42DF-B50C-4D34015B9C24}" type="presOf" srcId="{5FB6D775-4651-4998-A293-01E89E42B732}" destId="{555EFD9F-5DFE-4AF0-8A30-03287F026422}" srcOrd="0" destOrd="0" presId="urn:microsoft.com/office/officeart/2005/8/layout/lProcess2"/>
    <dgm:cxn modelId="{C70C636F-0B3C-4658-96B0-DE8D71BB113C}" srcId="{D6598684-9D0B-4CED-A4B7-168315520022}" destId="{B4E596D3-C052-4DCF-BEFF-CADC1073AD44}" srcOrd="2" destOrd="0" parTransId="{0C38609F-A840-4A75-8C0F-D43A228BA8F3}" sibTransId="{4F5DD16F-DC9C-456F-B85F-665A89C77797}"/>
    <dgm:cxn modelId="{F312A653-C974-4ACB-8410-F6798D00EC61}" srcId="{5FB6D775-4651-4998-A293-01E89E42B732}" destId="{BAF3CA3D-4EAF-4B3A-87F3-7AAAD1A69C71}" srcOrd="2" destOrd="0" parTransId="{9AB47454-0C83-4E00-9F40-4A2A9F335D61}" sibTransId="{C2F69CFC-F897-4310-A965-4EDD75B2A22A}"/>
    <dgm:cxn modelId="{EC073058-31DD-49C7-8407-DFDB67031520}" srcId="{5FB6D775-4651-4998-A293-01E89E42B732}" destId="{B87F5090-603D-409B-A733-9B187BEC0BCE}" srcOrd="1" destOrd="0" parTransId="{78F16FDF-DDC1-4608-9F53-73923E652FA8}" sibTransId="{906AD9D4-5BA1-42FE-99D6-E5712DBABA0F}"/>
    <dgm:cxn modelId="{5E71097B-6F09-4B9E-A94A-2B9337E86A79}" type="presOf" srcId="{7C437DA6-FE14-4E90-9668-50AC702EB42C}" destId="{EA5CE73F-A68A-4C63-9888-787E6F32DE9D}" srcOrd="0" destOrd="0" presId="urn:microsoft.com/office/officeart/2005/8/layout/lProcess2"/>
    <dgm:cxn modelId="{D2B1267D-0F7C-4017-A8FA-8E79144DFF08}" type="presOf" srcId="{BAF3CA3D-4EAF-4B3A-87F3-7AAAD1A69C71}" destId="{D6E53549-F9A8-4106-8BAE-9F63ED31B177}" srcOrd="0" destOrd="0" presId="urn:microsoft.com/office/officeart/2005/8/layout/lProcess2"/>
    <dgm:cxn modelId="{FD36667D-10D1-417B-A093-5C17ECA91794}" type="presOf" srcId="{5121F76F-81B4-4675-B0D5-AF3A09CEDD98}" destId="{287E89D8-D8C8-4201-91CE-E4A72F7C7101}" srcOrd="0" destOrd="0" presId="urn:microsoft.com/office/officeart/2005/8/layout/lProcess2"/>
    <dgm:cxn modelId="{07832A9C-1071-41A7-87BE-4B95C94A136D}" type="presOf" srcId="{7AB44383-B18B-4458-AB6B-2C60D217F2DD}" destId="{D40C297E-913A-41CB-8F7E-9874B2CB69E7}" srcOrd="0" destOrd="0" presId="urn:microsoft.com/office/officeart/2005/8/layout/lProcess2"/>
    <dgm:cxn modelId="{396E42A9-F427-41AC-A4CE-92E40675A061}" type="presOf" srcId="{D6598684-9D0B-4CED-A4B7-168315520022}" destId="{EBFA672C-CED2-447E-B3D2-A3A6DF26C5CB}" srcOrd="1" destOrd="0" presId="urn:microsoft.com/office/officeart/2005/8/layout/lProcess2"/>
    <dgm:cxn modelId="{B0E31AB6-BB57-44B0-9B94-B6BB94F29485}" type="presOf" srcId="{5FB6D775-4651-4998-A293-01E89E42B732}" destId="{F75B0CF8-D557-444A-9406-8F6D820E24CE}" srcOrd="1" destOrd="0" presId="urn:microsoft.com/office/officeart/2005/8/layout/lProcess2"/>
    <dgm:cxn modelId="{866271F7-E6BD-49B7-BD10-67852D1D5333}" srcId="{D6598684-9D0B-4CED-A4B7-168315520022}" destId="{7C437DA6-FE14-4E90-9668-50AC702EB42C}" srcOrd="1" destOrd="0" parTransId="{710B432D-9756-4693-ACC0-F341698A97A6}" sibTransId="{4491DA05-EFCC-4899-9621-C740789AE015}"/>
    <dgm:cxn modelId="{DCED0EFE-981A-49BF-A7C8-2130E50B3137}" srcId="{5FB6D775-4651-4998-A293-01E89E42B732}" destId="{1C3F878E-1284-4778-B916-DFD9925A6788}" srcOrd="0" destOrd="0" parTransId="{5C40DA6F-E67E-40E9-9C11-D45C07603DB5}" sibTransId="{496FB2A3-2AF9-4AE3-9EF1-60B51173FBF1}"/>
    <dgm:cxn modelId="{E6C1B4E1-AFB8-4E00-A9A4-E8B964882188}" type="presParOf" srcId="{287E89D8-D8C8-4201-91CE-E4A72F7C7101}" destId="{DE3C1C78-637D-45F4-8B0B-A824B3C04591}" srcOrd="0" destOrd="0" presId="urn:microsoft.com/office/officeart/2005/8/layout/lProcess2"/>
    <dgm:cxn modelId="{CAE00729-4972-4A49-AD96-2B7C0510272B}" type="presParOf" srcId="{DE3C1C78-637D-45F4-8B0B-A824B3C04591}" destId="{C46E66D6-1042-447E-AFE2-6DF04F4405B7}" srcOrd="0" destOrd="0" presId="urn:microsoft.com/office/officeart/2005/8/layout/lProcess2"/>
    <dgm:cxn modelId="{38837A5A-F0A2-49AD-9FE5-A9848189DD82}" type="presParOf" srcId="{DE3C1C78-637D-45F4-8B0B-A824B3C04591}" destId="{EBFA672C-CED2-447E-B3D2-A3A6DF26C5CB}" srcOrd="1" destOrd="0" presId="urn:microsoft.com/office/officeart/2005/8/layout/lProcess2"/>
    <dgm:cxn modelId="{04F05457-6860-45B1-8B25-F8508FDFB903}" type="presParOf" srcId="{DE3C1C78-637D-45F4-8B0B-A824B3C04591}" destId="{728DD5B4-34F2-4B37-8C82-92903EF76F2F}" srcOrd="2" destOrd="0" presId="urn:microsoft.com/office/officeart/2005/8/layout/lProcess2"/>
    <dgm:cxn modelId="{222317D6-C623-4B42-814C-47CE8A6DC33F}" type="presParOf" srcId="{728DD5B4-34F2-4B37-8C82-92903EF76F2F}" destId="{C1781D72-9419-4947-9190-EEFB89866124}" srcOrd="0" destOrd="0" presId="urn:microsoft.com/office/officeart/2005/8/layout/lProcess2"/>
    <dgm:cxn modelId="{4A27A5C7-68D9-4765-A609-6E2839D81591}" type="presParOf" srcId="{C1781D72-9419-4947-9190-EEFB89866124}" destId="{D40C297E-913A-41CB-8F7E-9874B2CB69E7}" srcOrd="0" destOrd="0" presId="urn:microsoft.com/office/officeart/2005/8/layout/lProcess2"/>
    <dgm:cxn modelId="{7D10A954-4C6B-4A39-8859-D5FCC20FDAB5}" type="presParOf" srcId="{C1781D72-9419-4947-9190-EEFB89866124}" destId="{9817530C-BBD7-4ACD-9452-4FED30EAA3FF}" srcOrd="1" destOrd="0" presId="urn:microsoft.com/office/officeart/2005/8/layout/lProcess2"/>
    <dgm:cxn modelId="{D1C9020A-E0BF-42E5-8BDC-E68FBA76580D}" type="presParOf" srcId="{C1781D72-9419-4947-9190-EEFB89866124}" destId="{EA5CE73F-A68A-4C63-9888-787E6F32DE9D}" srcOrd="2" destOrd="0" presId="urn:microsoft.com/office/officeart/2005/8/layout/lProcess2"/>
    <dgm:cxn modelId="{372AD7C9-41DB-46DA-BA23-E80ED77D82D1}" type="presParOf" srcId="{C1781D72-9419-4947-9190-EEFB89866124}" destId="{71C3F840-55F6-4E6E-9387-3F254A69252D}" srcOrd="3" destOrd="0" presId="urn:microsoft.com/office/officeart/2005/8/layout/lProcess2"/>
    <dgm:cxn modelId="{D13DA868-34E2-42B1-8D69-A457236E42B8}" type="presParOf" srcId="{C1781D72-9419-4947-9190-EEFB89866124}" destId="{5221DED0-368F-47CA-A81B-A43CF3CD633E}" srcOrd="4" destOrd="0" presId="urn:microsoft.com/office/officeart/2005/8/layout/lProcess2"/>
    <dgm:cxn modelId="{EA1AB8D5-7699-4F51-A8F3-5558879E342B}" type="presParOf" srcId="{287E89D8-D8C8-4201-91CE-E4A72F7C7101}" destId="{56AF7A26-CAB1-457B-80F3-0578A288D4B2}" srcOrd="1" destOrd="0" presId="urn:microsoft.com/office/officeart/2005/8/layout/lProcess2"/>
    <dgm:cxn modelId="{001C71CF-C30F-4711-84BF-44AD6F6E571E}" type="presParOf" srcId="{287E89D8-D8C8-4201-91CE-E4A72F7C7101}" destId="{86F2726D-9F4F-4A11-AC11-5A3505F82258}" srcOrd="2" destOrd="0" presId="urn:microsoft.com/office/officeart/2005/8/layout/lProcess2"/>
    <dgm:cxn modelId="{7D806984-BB1E-4751-9DCE-0F257D9946CD}" type="presParOf" srcId="{86F2726D-9F4F-4A11-AC11-5A3505F82258}" destId="{555EFD9F-5DFE-4AF0-8A30-03287F026422}" srcOrd="0" destOrd="0" presId="urn:microsoft.com/office/officeart/2005/8/layout/lProcess2"/>
    <dgm:cxn modelId="{C275F6BD-6CE4-4293-B5E7-0F138AA23A44}" type="presParOf" srcId="{86F2726D-9F4F-4A11-AC11-5A3505F82258}" destId="{F75B0CF8-D557-444A-9406-8F6D820E24CE}" srcOrd="1" destOrd="0" presId="urn:microsoft.com/office/officeart/2005/8/layout/lProcess2"/>
    <dgm:cxn modelId="{C96438F9-A790-4BEF-B6EB-645BFB269695}" type="presParOf" srcId="{86F2726D-9F4F-4A11-AC11-5A3505F82258}" destId="{31A61F89-3491-4BCA-BD27-5E77ACE337F4}" srcOrd="2" destOrd="0" presId="urn:microsoft.com/office/officeart/2005/8/layout/lProcess2"/>
    <dgm:cxn modelId="{120C50B0-E722-4A32-9C29-40697EDED06A}" type="presParOf" srcId="{31A61F89-3491-4BCA-BD27-5E77ACE337F4}" destId="{4AE3699A-1389-4760-ABEF-D7780AD3D4C9}" srcOrd="0" destOrd="0" presId="urn:microsoft.com/office/officeart/2005/8/layout/lProcess2"/>
    <dgm:cxn modelId="{03EAF93D-A565-4E29-AE3B-D7AB7D9D65B2}" type="presParOf" srcId="{4AE3699A-1389-4760-ABEF-D7780AD3D4C9}" destId="{3176AFC7-1DFE-4C36-A07F-70895812D125}" srcOrd="0" destOrd="0" presId="urn:microsoft.com/office/officeart/2005/8/layout/lProcess2"/>
    <dgm:cxn modelId="{852D66A7-5A60-4CA6-A372-345848CBE3B7}" type="presParOf" srcId="{4AE3699A-1389-4760-ABEF-D7780AD3D4C9}" destId="{3A28F5B1-F697-4531-9EBF-F59CA23D5223}" srcOrd="1" destOrd="0" presId="urn:microsoft.com/office/officeart/2005/8/layout/lProcess2"/>
    <dgm:cxn modelId="{59C27541-A71C-42E8-B5FD-024F9F540BFE}" type="presParOf" srcId="{4AE3699A-1389-4760-ABEF-D7780AD3D4C9}" destId="{62E2AB74-1505-4FB8-AB97-87B283CADFAD}" srcOrd="2" destOrd="0" presId="urn:microsoft.com/office/officeart/2005/8/layout/lProcess2"/>
    <dgm:cxn modelId="{4FE27FAF-2254-47A2-81C8-41B1866D9D9C}" type="presParOf" srcId="{4AE3699A-1389-4760-ABEF-D7780AD3D4C9}" destId="{EF5FF02C-B3C4-4A8A-9855-1D977496A45C}" srcOrd="3" destOrd="0" presId="urn:microsoft.com/office/officeart/2005/8/layout/lProcess2"/>
    <dgm:cxn modelId="{081C41CA-BDB6-4A98-B0A8-C0C35088D201}" type="presParOf" srcId="{4AE3699A-1389-4760-ABEF-D7780AD3D4C9}" destId="{D6E53549-F9A8-4106-8BAE-9F63ED31B17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A0004-EA2B-431B-9CC9-29940067D4E2}">
      <dsp:nvSpPr>
        <dsp:cNvPr id="0" name=""/>
        <dsp:cNvSpPr/>
      </dsp:nvSpPr>
      <dsp:spPr>
        <a:xfrm>
          <a:off x="726947" y="985983"/>
          <a:ext cx="7027164" cy="3631595"/>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3E82D-2C23-4EBF-8EAD-42DE3D3582DA}">
      <dsp:nvSpPr>
        <dsp:cNvPr id="0" name=""/>
        <dsp:cNvSpPr/>
      </dsp:nvSpPr>
      <dsp:spPr>
        <a:xfrm>
          <a:off x="936955" y="1410702"/>
          <a:ext cx="3263188" cy="310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a:lnSpc>
              <a:spcPct val="90000"/>
            </a:lnSpc>
            <a:spcBef>
              <a:spcPct val="0"/>
            </a:spcBef>
            <a:spcAft>
              <a:spcPct val="35000"/>
            </a:spcAft>
            <a:buNone/>
          </a:pPr>
          <a:r>
            <a:rPr lang="en-US" sz="4700" kern="1200" dirty="0"/>
            <a:t>You enjoy the work you do each day</a:t>
          </a:r>
        </a:p>
      </dsp:txBody>
      <dsp:txXfrm>
        <a:off x="936955" y="1410702"/>
        <a:ext cx="3263188" cy="3106785"/>
      </dsp:txXfrm>
    </dsp:sp>
    <dsp:sp modelId="{B3406D31-BDF6-4932-BEB8-3D32B1B9FA8A}">
      <dsp:nvSpPr>
        <dsp:cNvPr id="0" name=""/>
        <dsp:cNvSpPr/>
      </dsp:nvSpPr>
      <dsp:spPr>
        <a:xfrm>
          <a:off x="4419617" y="1371588"/>
          <a:ext cx="3263188" cy="310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a:lnSpc>
              <a:spcPct val="90000"/>
            </a:lnSpc>
            <a:spcBef>
              <a:spcPct val="0"/>
            </a:spcBef>
            <a:spcAft>
              <a:spcPct val="35000"/>
            </a:spcAft>
            <a:buNone/>
          </a:pPr>
          <a:r>
            <a:rPr lang="en-US" sz="4700" kern="1200" dirty="0"/>
            <a:t>Your job is just a means to keep food on the table</a:t>
          </a:r>
        </a:p>
      </dsp:txBody>
      <dsp:txXfrm>
        <a:off x="4419617" y="1371588"/>
        <a:ext cx="3263188" cy="3106785"/>
      </dsp:txXfrm>
    </dsp:sp>
    <dsp:sp modelId="{6CBB510E-9686-41B7-889F-CA45268369B7}">
      <dsp:nvSpPr>
        <dsp:cNvPr id="0" name=""/>
        <dsp:cNvSpPr/>
      </dsp:nvSpPr>
      <dsp:spPr>
        <a:xfrm>
          <a:off x="0" y="259221"/>
          <a:ext cx="1373124" cy="1373124"/>
        </a:xfrm>
        <a:prstGeom prst="plus">
          <a:avLst>
            <a:gd name="adj" fmla="val 32810"/>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82006B-748E-4C60-87FD-325F285CE226}">
      <dsp:nvSpPr>
        <dsp:cNvPr id="0" name=""/>
        <dsp:cNvSpPr/>
      </dsp:nvSpPr>
      <dsp:spPr>
        <a:xfrm>
          <a:off x="6784848" y="753029"/>
          <a:ext cx="1292352" cy="4428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8B6110-2122-4B4B-B14A-67F83232B152}">
      <dsp:nvSpPr>
        <dsp:cNvPr id="0" name=""/>
        <dsp:cNvSpPr/>
      </dsp:nvSpPr>
      <dsp:spPr>
        <a:xfrm>
          <a:off x="4240530" y="1417345"/>
          <a:ext cx="807" cy="2967279"/>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E66D6-1042-447E-AFE2-6DF04F4405B7}">
      <dsp:nvSpPr>
        <dsp:cNvPr id="0" name=""/>
        <dsp:cNvSpPr/>
      </dsp:nvSpPr>
      <dsp:spPr>
        <a:xfrm>
          <a:off x="411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Recognition</a:t>
          </a:r>
        </a:p>
      </dsp:txBody>
      <dsp:txXfrm>
        <a:off x="4118" y="0"/>
        <a:ext cx="3962102" cy="1357788"/>
      </dsp:txXfrm>
    </dsp:sp>
    <dsp:sp modelId="{D40C297E-913A-41CB-8F7E-9874B2CB69E7}">
      <dsp:nvSpPr>
        <dsp:cNvPr id="0" name=""/>
        <dsp:cNvSpPr/>
      </dsp:nvSpPr>
      <dsp:spPr>
        <a:xfrm>
          <a:off x="400329" y="1358175"/>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About the employees behavior</a:t>
          </a:r>
        </a:p>
      </dsp:txBody>
      <dsp:txXfrm>
        <a:off x="426372" y="1384218"/>
        <a:ext cx="3117595" cy="837084"/>
      </dsp:txXfrm>
    </dsp:sp>
    <dsp:sp modelId="{EA5CE73F-A68A-4C63-9888-787E6F32DE9D}">
      <dsp:nvSpPr>
        <dsp:cNvPr id="0" name=""/>
        <dsp:cNvSpPr/>
      </dsp:nvSpPr>
      <dsp:spPr>
        <a:xfrm>
          <a:off x="400329" y="2384141"/>
          <a:ext cx="3169681" cy="88917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Improving performance</a:t>
          </a:r>
        </a:p>
      </dsp:txBody>
      <dsp:txXfrm>
        <a:off x="426372" y="2410184"/>
        <a:ext cx="3117595" cy="837084"/>
      </dsp:txXfrm>
    </dsp:sp>
    <dsp:sp modelId="{5221DED0-368F-47CA-A81B-A43CF3CD633E}">
      <dsp:nvSpPr>
        <dsp:cNvPr id="0" name=""/>
        <dsp:cNvSpPr/>
      </dsp:nvSpPr>
      <dsp:spPr>
        <a:xfrm>
          <a:off x="400329" y="3410107"/>
          <a:ext cx="3169681" cy="88917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Focuses on what is good for the company</a:t>
          </a:r>
        </a:p>
      </dsp:txBody>
      <dsp:txXfrm>
        <a:off x="426372" y="3436150"/>
        <a:ext cx="3117595" cy="837084"/>
      </dsp:txXfrm>
    </dsp:sp>
    <dsp:sp modelId="{555EFD9F-5DFE-4AF0-8A30-03287F026422}">
      <dsp:nvSpPr>
        <dsp:cNvPr id="0" name=""/>
        <dsp:cNvSpPr/>
      </dsp:nvSpPr>
      <dsp:spPr>
        <a:xfrm>
          <a:off x="4263378" y="0"/>
          <a:ext cx="3962102" cy="452596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Appreciation</a:t>
          </a:r>
        </a:p>
      </dsp:txBody>
      <dsp:txXfrm>
        <a:off x="4263378" y="0"/>
        <a:ext cx="3962102" cy="1357788"/>
      </dsp:txXfrm>
    </dsp:sp>
    <dsp:sp modelId="{3176AFC7-1DFE-4C36-A07F-70895812D125}">
      <dsp:nvSpPr>
        <dsp:cNvPr id="0" name=""/>
        <dsp:cNvSpPr/>
      </dsp:nvSpPr>
      <dsp:spPr>
        <a:xfrm>
          <a:off x="4659589" y="1358175"/>
          <a:ext cx="3169681" cy="8891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Performance plus the employee’s value as a person</a:t>
          </a:r>
        </a:p>
      </dsp:txBody>
      <dsp:txXfrm>
        <a:off x="4685632" y="1384218"/>
        <a:ext cx="3117595" cy="837084"/>
      </dsp:txXfrm>
    </dsp:sp>
    <dsp:sp modelId="{62E2AB74-1505-4FB8-AB97-87B283CADFAD}">
      <dsp:nvSpPr>
        <dsp:cNvPr id="0" name=""/>
        <dsp:cNvSpPr/>
      </dsp:nvSpPr>
      <dsp:spPr>
        <a:xfrm>
          <a:off x="4659589" y="2384141"/>
          <a:ext cx="3169681" cy="88917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Focuses on what is good for the company</a:t>
          </a:r>
        </a:p>
      </dsp:txBody>
      <dsp:txXfrm>
        <a:off x="4685632" y="2410184"/>
        <a:ext cx="3117595" cy="837084"/>
      </dsp:txXfrm>
    </dsp:sp>
    <dsp:sp modelId="{D6E53549-F9A8-4106-8BAE-9F63ED31B177}">
      <dsp:nvSpPr>
        <dsp:cNvPr id="0" name=""/>
        <dsp:cNvSpPr/>
      </dsp:nvSpPr>
      <dsp:spPr>
        <a:xfrm>
          <a:off x="4659589" y="3410107"/>
          <a:ext cx="3169681" cy="88917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Focuses on what is good for the person</a:t>
          </a:r>
        </a:p>
      </dsp:txBody>
      <dsp:txXfrm>
        <a:off x="4685632" y="3436150"/>
        <a:ext cx="3117595" cy="837084"/>
      </dsp:txXfrm>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0569BE-9B13-490A-9E81-006036367672}" type="datetimeFigureOut">
              <a:rPr lang="en-US" smtClean="0"/>
              <a:t>11/1/2018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A18979E-C315-4738-92FC-32E430AA6D38}" type="slidenum">
              <a:rPr lang="en-US" smtClean="0"/>
              <a:t>‹#›</a:t>
            </a:fld>
            <a:endParaRPr lang="en-US"/>
          </a:p>
        </p:txBody>
      </p:sp>
    </p:spTree>
    <p:extLst>
      <p:ext uri="{BB962C8B-B14F-4D97-AF65-F5344CB8AC3E}">
        <p14:creationId xmlns:p14="http://schemas.microsoft.com/office/powerpoint/2010/main" val="32708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today, we are happy to highlight</a:t>
            </a:r>
            <a:r>
              <a:rPr lang="en-US" baseline="0" dirty="0"/>
              <a:t> some of the ideas behind the book “Empowering Organizations by Encouraging People”  by Gary D Chapman &amp; Paul E White.</a:t>
            </a:r>
          </a:p>
          <a:p>
            <a:endParaRPr lang="en-US" baseline="0" dirty="0"/>
          </a:p>
          <a:p>
            <a:r>
              <a:rPr lang="en-US" baseline="0" dirty="0"/>
              <a:t>For our purposes today, we could interchange employer/employee with volunteer.  </a:t>
            </a:r>
          </a:p>
          <a:p>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a:t>
            </a:fld>
            <a:endParaRPr lang="en-US"/>
          </a:p>
        </p:txBody>
      </p:sp>
    </p:spTree>
    <p:extLst>
      <p:ext uri="{BB962C8B-B14F-4D97-AF65-F5344CB8AC3E}">
        <p14:creationId xmlns:p14="http://schemas.microsoft.com/office/powerpoint/2010/main" val="2226729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Appreciation can be communicated from any direction.  Colleagues</a:t>
            </a:r>
            <a:r>
              <a:rPr lang="en-US" baseline="0" dirty="0"/>
              <a:t> can encourage and support one another at anytime.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10</a:t>
            </a:fld>
            <a:endParaRPr lang="en-US"/>
          </a:p>
        </p:txBody>
      </p:sp>
    </p:spTree>
    <p:extLst>
      <p:ext uri="{BB962C8B-B14F-4D97-AF65-F5344CB8AC3E}">
        <p14:creationId xmlns:p14="http://schemas.microsoft.com/office/powerpoint/2010/main" val="421864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a:t>
            </a:r>
            <a:r>
              <a:rPr lang="en-US" baseline="0" dirty="0"/>
              <a:t> want to encourage and show appreciation to those they work with regardless of their role in the organization.  </a:t>
            </a:r>
          </a:p>
          <a:p>
            <a:endParaRPr lang="en-US" baseline="0" dirty="0"/>
          </a:p>
          <a:p>
            <a:r>
              <a:rPr lang="en-US" baseline="0" dirty="0"/>
              <a:t>The principles can apply regardless of the type of formal positional relationship you have with others.  </a:t>
            </a:r>
          </a:p>
          <a:p>
            <a:endParaRPr lang="en-US" baseline="0" dirty="0"/>
          </a:p>
          <a:p>
            <a:r>
              <a:rPr lang="en-US" baseline="0" dirty="0"/>
              <a:t>The single highest driver of engagement, according to a worldwide study conducted by Towers Watson, is whether or not workers feel their managers are genuinely interested in their wellbeing. </a:t>
            </a:r>
          </a:p>
          <a:p>
            <a:endParaRPr lang="en-US" baseline="0" dirty="0"/>
          </a:p>
          <a:p>
            <a:r>
              <a:rPr lang="en-US" baseline="0" dirty="0"/>
              <a:t>?So what are some ways you get to know your volunteers?</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11</a:t>
            </a:fld>
            <a:endParaRPr lang="en-US"/>
          </a:p>
        </p:txBody>
      </p:sp>
    </p:spTree>
    <p:extLst>
      <p:ext uri="{BB962C8B-B14F-4D97-AF65-F5344CB8AC3E}">
        <p14:creationId xmlns:p14="http://schemas.microsoft.com/office/powerpoint/2010/main" val="419470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from Buckingham and Clifton’s Now, Discover Your Strengths:  “To excel as a manager, to turn your people’s talents into productive, powerful strengths, requires an additional all-important ingredient.  Lacking this ingredient…you will never reach excellence.  The all-important ingredient is </a:t>
            </a:r>
            <a:r>
              <a:rPr lang="en-US" b="1" baseline="0" dirty="0"/>
              <a:t>individualization</a:t>
            </a:r>
            <a:r>
              <a:rPr lang="en-US" baseline="0" dirty="0"/>
              <a:t>.”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12</a:t>
            </a:fld>
            <a:endParaRPr lang="en-US"/>
          </a:p>
        </p:txBody>
      </p:sp>
    </p:spTree>
    <p:extLst>
      <p:ext uri="{BB962C8B-B14F-4D97-AF65-F5344CB8AC3E}">
        <p14:creationId xmlns:p14="http://schemas.microsoft.com/office/powerpoint/2010/main" val="401381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baseline="0" dirty="0"/>
              <a:t>Don’t assume just because you like to be treated one way that everyone else does too.  </a:t>
            </a:r>
          </a:p>
          <a:p>
            <a:endParaRPr lang="en-US" baseline="0" dirty="0"/>
          </a:p>
          <a:p>
            <a:r>
              <a:rPr lang="en-US" baseline="0" dirty="0"/>
              <a:t>?Has anyone done the Myers &amp; Briggs Type Indicator or a </a:t>
            </a:r>
            <a:r>
              <a:rPr lang="en-US" baseline="0" dirty="0" err="1"/>
              <a:t>DiSC</a:t>
            </a:r>
            <a:r>
              <a:rPr lang="en-US" baseline="0" dirty="0"/>
              <a:t> assessment????  Does everyone communicate the same way? No, they don’t everyone has their own style.  That’s what makes them unique and valuable. </a:t>
            </a:r>
          </a:p>
          <a:p>
            <a:endParaRPr lang="en-US" baseline="0" dirty="0"/>
          </a:p>
          <a:p>
            <a:r>
              <a:rPr lang="en-US" dirty="0"/>
              <a:t>So take</a:t>
            </a:r>
            <a:r>
              <a:rPr lang="en-US" baseline="0" dirty="0"/>
              <a:t> it a step further, wouldn’t it be great if you knew how your volunteers want to be treated…</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13</a:t>
            </a:fld>
            <a:endParaRPr lang="en-US"/>
          </a:p>
        </p:txBody>
      </p:sp>
    </p:spTree>
    <p:extLst>
      <p:ext uri="{BB962C8B-B14F-4D97-AF65-F5344CB8AC3E}">
        <p14:creationId xmlns:p14="http://schemas.microsoft.com/office/powerpoint/2010/main" val="277806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a:t>
            </a:r>
            <a:r>
              <a:rPr lang="en-US" baseline="0" dirty="0"/>
              <a:t> showing appreciation in someone’s language, you could cause a variety of feelings from them…</a:t>
            </a:r>
          </a:p>
          <a:p>
            <a:endParaRPr lang="en-US" baseline="0" dirty="0"/>
          </a:p>
          <a:p>
            <a:r>
              <a:rPr lang="en-US" baseline="0" dirty="0"/>
              <a:t>Embarrassment – Ellen’s primary language of appreciation is Quality Time, but she is frequently brought in front of a crowd given Words of Affirmation…she is completely embarrassed by this public recognition</a:t>
            </a:r>
          </a:p>
          <a:p>
            <a:endParaRPr lang="en-US" baseline="0" dirty="0"/>
          </a:p>
          <a:p>
            <a:r>
              <a:rPr lang="en-US" baseline="0" dirty="0"/>
              <a:t>Anger – Bob’s primary language of appreciation is Words of Affirmation, but his supervisor keeps bringing him trinkets…he is angry that no one every acknowledges the work he does…he doesn’t want anymore meaningless trinkets or cookies for heaven’s sake he is diabetic</a:t>
            </a:r>
          </a:p>
          <a:p>
            <a:endParaRPr lang="en-US" baseline="0" dirty="0"/>
          </a:p>
          <a:p>
            <a:r>
              <a:rPr lang="en-US" baseline="0" dirty="0"/>
              <a:t>Sad – Sandy’s primary language of appreciation is Acts of Service, she just wants someone to offer assistance and do it her way…Joe helps her but does it his way.  He has not only hurt Sandy’s feelings, but has caused her more work because she has to go back and redo it.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14</a:t>
            </a:fld>
            <a:endParaRPr lang="en-US"/>
          </a:p>
        </p:txBody>
      </p:sp>
    </p:spTree>
    <p:extLst>
      <p:ext uri="{BB962C8B-B14F-4D97-AF65-F5344CB8AC3E}">
        <p14:creationId xmlns:p14="http://schemas.microsoft.com/office/powerpoint/2010/main" val="200159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them shout out their answers and write them on a</a:t>
            </a:r>
            <a:r>
              <a:rPr lang="en-US" baseline="0" dirty="0"/>
              <a:t> poster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15</a:t>
            </a:fld>
            <a:endParaRPr lang="en-US"/>
          </a:p>
        </p:txBody>
      </p:sp>
    </p:spTree>
    <p:extLst>
      <p:ext uri="{BB962C8B-B14F-4D97-AF65-F5344CB8AC3E}">
        <p14:creationId xmlns:p14="http://schemas.microsoft.com/office/powerpoint/2010/main" val="14369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5 languages of appreciation</a:t>
            </a:r>
            <a:r>
              <a:rPr lang="en-US" baseline="0" dirty="0"/>
              <a:t> in the workplace.  Now some of you might be concerned about the physical touch language, but this is simply spontaneous reaction to a situation…such as a high five, fist bump, etc.  It should in no way violate or harm someone.  But due to this being a spontaneous reaction, it is not considered to be a primary language choice.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16</a:t>
            </a:fld>
            <a:endParaRPr lang="en-US"/>
          </a:p>
        </p:txBody>
      </p:sp>
    </p:spTree>
    <p:extLst>
      <p:ext uri="{BB962C8B-B14F-4D97-AF65-F5344CB8AC3E}">
        <p14:creationId xmlns:p14="http://schemas.microsoft.com/office/powerpoint/2010/main" val="361406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a:t>
            </a:r>
            <a:r>
              <a:rPr lang="en-US" baseline="0" dirty="0"/>
              <a:t> see through fake words</a:t>
            </a:r>
          </a:p>
          <a:p>
            <a:endParaRPr lang="en-US" baseline="0" dirty="0"/>
          </a:p>
          <a:p>
            <a:r>
              <a:rPr lang="en-US" baseline="0" dirty="0"/>
              <a:t>Know the person, just because they may have Words of Appreciation as their primary language, does not mean they want to be pulled up in front of a crowd or acknowledged publicly.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17</a:t>
            </a:fld>
            <a:endParaRPr lang="en-US"/>
          </a:p>
        </p:txBody>
      </p:sp>
    </p:spTree>
    <p:extLst>
      <p:ext uri="{BB962C8B-B14F-4D97-AF65-F5344CB8AC3E}">
        <p14:creationId xmlns:p14="http://schemas.microsoft.com/office/powerpoint/2010/main" val="3008087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 conversations</a:t>
            </a:r>
            <a:r>
              <a:rPr lang="en-US" baseline="0" dirty="0"/>
              <a:t> are included in this as well.  Stop!  Put down your phone, turn off your computer screen, give them your undivided attention.  Ask them about their weekend.  How is the family?  This means a lot to them, because you are taking time to build a relationship.  </a:t>
            </a:r>
          </a:p>
          <a:p>
            <a:endParaRPr lang="en-US" baseline="0" dirty="0"/>
          </a:p>
          <a:p>
            <a:r>
              <a:rPr lang="en-US" baseline="0" dirty="0"/>
              <a:t>As a Coordinator this means that you are creating a safe environment in which they can share their accomplishments, frustrations, and suggestions.  Make sure you are not asking questions in a badgering manner but with genuine desire to understand their concerns.  </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18</a:t>
            </a:fld>
            <a:endParaRPr lang="en-US"/>
          </a:p>
        </p:txBody>
      </p:sp>
    </p:spTree>
    <p:extLst>
      <p:ext uri="{BB962C8B-B14F-4D97-AF65-F5344CB8AC3E}">
        <p14:creationId xmlns:p14="http://schemas.microsoft.com/office/powerpoint/2010/main" val="2996146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Nobody</a:t>
            </a:r>
            <a:r>
              <a:rPr lang="en-US" baseline="0" dirty="0"/>
              <a:t> wants help from someone who is unhappily helping – how many have a teenager(s)?  We call this </a:t>
            </a:r>
            <a:r>
              <a:rPr lang="en-US" b="1" baseline="0" dirty="0"/>
              <a:t>teenager syndrome </a:t>
            </a:r>
            <a:r>
              <a:rPr lang="en-US" baseline="0" dirty="0"/>
              <a:t>– sure I will help as I complain the whole time and drag my feet</a:t>
            </a:r>
          </a:p>
          <a:p>
            <a:endParaRPr lang="en-US" baseline="0" dirty="0"/>
          </a:p>
          <a:p>
            <a:r>
              <a:rPr lang="en-US" baseline="0" dirty="0"/>
              <a:t>Let the person know how long you can help them, if it is start to finish or just a limited amount of time – don’t just leave them high and dry, thinking they have been abandoned</a:t>
            </a:r>
          </a:p>
          <a:p>
            <a:endParaRPr lang="en-US" baseline="0" dirty="0"/>
          </a:p>
          <a:p>
            <a:r>
              <a:rPr lang="en-US" baseline="0" dirty="0"/>
              <a:t>Follow the directions of the person you are helping – there is a way they want it done and even if you have a better easier way to do it…when they are in the “moment” is not a good time to tell them how you can do it better</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19</a:t>
            </a:fld>
            <a:endParaRPr lang="en-US"/>
          </a:p>
        </p:txBody>
      </p:sp>
    </p:spTree>
    <p:extLst>
      <p:ext uri="{BB962C8B-B14F-4D97-AF65-F5344CB8AC3E}">
        <p14:creationId xmlns:p14="http://schemas.microsoft.com/office/powerpoint/2010/main" val="168523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leading volunteers you can’t lead them through a position of power.  You lead them by</a:t>
            </a:r>
            <a:r>
              <a:rPr lang="en-US" baseline="0" dirty="0"/>
              <a:t> sharing your vision and passion for the organization you are representing.</a:t>
            </a:r>
          </a:p>
        </p:txBody>
      </p:sp>
      <p:sp>
        <p:nvSpPr>
          <p:cNvPr id="4" name="Slide Number Placeholder 3"/>
          <p:cNvSpPr>
            <a:spLocks noGrp="1"/>
          </p:cNvSpPr>
          <p:nvPr>
            <p:ph type="sldNum" sz="quarter" idx="10"/>
          </p:nvPr>
        </p:nvSpPr>
        <p:spPr/>
        <p:txBody>
          <a:bodyPr/>
          <a:lstStyle/>
          <a:p>
            <a:fld id="{8A18979E-C315-4738-92FC-32E430AA6D38}" type="slidenum">
              <a:rPr lang="en-US" smtClean="0"/>
              <a:t>2</a:t>
            </a:fld>
            <a:endParaRPr lang="en-US"/>
          </a:p>
        </p:txBody>
      </p:sp>
    </p:spTree>
    <p:extLst>
      <p:ext uri="{BB962C8B-B14F-4D97-AF65-F5344CB8AC3E}">
        <p14:creationId xmlns:p14="http://schemas.microsoft.com/office/powerpoint/2010/main" val="3475598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tangible gift has to have meaning for the volunteer.  Have any of you gotten a thank you from someone that has a creative saying with a yummy candy bar?  Did it make you smile?  I don’t know how they couldn’t…they are cute and funny on purpose to bring a smile to your face.  </a:t>
            </a:r>
          </a:p>
          <a:p>
            <a:endParaRPr lang="en-US" baseline="0" dirty="0"/>
          </a:p>
          <a:p>
            <a:r>
              <a:rPr lang="en-US" dirty="0"/>
              <a:t>Buying donuts</a:t>
            </a:r>
            <a:r>
              <a:rPr lang="en-US" baseline="0" dirty="0"/>
              <a:t> for your department may show appreciation to some, but does not always show appreciation especially if someone is dieting or allergic…</a:t>
            </a:r>
          </a:p>
          <a:p>
            <a:endParaRPr lang="en-US" baseline="0" dirty="0"/>
          </a:p>
          <a:p>
            <a:r>
              <a:rPr lang="en-US" baseline="0" dirty="0"/>
              <a:t>Or you wouldn’t buy someone a gift card for somewhere they never shop…Strongly affiliated union folks do not shop at Wal-Mart</a:t>
            </a:r>
          </a:p>
          <a:p>
            <a:endParaRPr lang="en-US" baseline="0" dirty="0"/>
          </a:p>
        </p:txBody>
      </p:sp>
      <p:sp>
        <p:nvSpPr>
          <p:cNvPr id="4" name="Slide Number Placeholder 3"/>
          <p:cNvSpPr>
            <a:spLocks noGrp="1"/>
          </p:cNvSpPr>
          <p:nvPr>
            <p:ph type="sldNum" sz="quarter" idx="10"/>
          </p:nvPr>
        </p:nvSpPr>
        <p:spPr/>
        <p:txBody>
          <a:bodyPr/>
          <a:lstStyle/>
          <a:p>
            <a:fld id="{8A18979E-C315-4738-92FC-32E430AA6D38}" type="slidenum">
              <a:rPr lang="en-US" smtClean="0"/>
              <a:t>20</a:t>
            </a:fld>
            <a:endParaRPr lang="en-US"/>
          </a:p>
        </p:txBody>
      </p:sp>
    </p:spTree>
    <p:extLst>
      <p:ext uri="{BB962C8B-B14F-4D97-AF65-F5344CB8AC3E}">
        <p14:creationId xmlns:p14="http://schemas.microsoft.com/office/powerpoint/2010/main" val="3154821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18979E-C315-4738-92FC-32E430AA6D38}" type="slidenum">
              <a:rPr lang="en-US" smtClean="0"/>
              <a:t>21</a:t>
            </a:fld>
            <a:endParaRPr lang="en-US"/>
          </a:p>
        </p:txBody>
      </p:sp>
    </p:spTree>
    <p:extLst>
      <p:ext uri="{BB962C8B-B14F-4D97-AF65-F5344CB8AC3E}">
        <p14:creationId xmlns:p14="http://schemas.microsoft.com/office/powerpoint/2010/main" val="310627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Big Hero 6 fist bump video clip – both people need to understand the action</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22</a:t>
            </a:fld>
            <a:endParaRPr lang="en-US"/>
          </a:p>
        </p:txBody>
      </p:sp>
    </p:spTree>
    <p:extLst>
      <p:ext uri="{BB962C8B-B14F-4D97-AF65-F5344CB8AC3E}">
        <p14:creationId xmlns:p14="http://schemas.microsoft.com/office/powerpoint/2010/main" val="173189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aseline="0" dirty="0"/>
              <a:t>or the spontaneous act may fall flat</a:t>
            </a:r>
            <a:endParaRPr lang="en-US" dirty="0"/>
          </a:p>
          <a:p>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23</a:t>
            </a:fld>
            <a:endParaRPr lang="en-US"/>
          </a:p>
        </p:txBody>
      </p:sp>
    </p:spTree>
    <p:extLst>
      <p:ext uri="{BB962C8B-B14F-4D97-AF65-F5344CB8AC3E}">
        <p14:creationId xmlns:p14="http://schemas.microsoft.com/office/powerpoint/2010/main" val="1067928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u="sng" dirty="0"/>
              <a:t>Do the Quiz.</a:t>
            </a:r>
            <a:r>
              <a:rPr lang="en-US" b="1" u="sng" baseline="0" dirty="0"/>
              <a:t>  </a:t>
            </a:r>
            <a:r>
              <a:rPr lang="en-US" dirty="0"/>
              <a:t>Go to the flip chart that represents your top language.  If you have a tie for your primary language, then choose one.  </a:t>
            </a:r>
          </a:p>
          <a:p>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24</a:t>
            </a:fld>
            <a:endParaRPr lang="en-US"/>
          </a:p>
        </p:txBody>
      </p:sp>
    </p:spTree>
    <p:extLst>
      <p:ext uri="{BB962C8B-B14F-4D97-AF65-F5344CB8AC3E}">
        <p14:creationId xmlns:p14="http://schemas.microsoft.com/office/powerpoint/2010/main" val="3013271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everyone is finished, have them share their language and how</a:t>
            </a:r>
            <a:r>
              <a:rPr lang="en-US" baseline="0" dirty="0"/>
              <a:t> that language communicates appreciation to them.  </a:t>
            </a:r>
          </a:p>
          <a:p>
            <a:endParaRPr lang="en-US" baseline="0" dirty="0"/>
          </a:p>
          <a:p>
            <a:r>
              <a:rPr lang="en-US" baseline="0" dirty="0"/>
              <a:t>?Ask about why this quote might have been chosen…are we ever so focused on what we have to do and get done that we forget about everyone else around us???</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25</a:t>
            </a:fld>
            <a:endParaRPr lang="en-US"/>
          </a:p>
        </p:txBody>
      </p:sp>
    </p:spTree>
    <p:extLst>
      <p:ext uri="{BB962C8B-B14F-4D97-AF65-F5344CB8AC3E}">
        <p14:creationId xmlns:p14="http://schemas.microsoft.com/office/powerpoint/2010/main" val="2798781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a:t>
            </a:r>
            <a:r>
              <a:rPr lang="en-US" baseline="0" dirty="0"/>
              <a:t> out paper to each person and s</a:t>
            </a:r>
            <a:r>
              <a:rPr lang="en-US" dirty="0"/>
              <a:t>tart by completing this</a:t>
            </a:r>
            <a:r>
              <a:rPr lang="en-US" baseline="0" dirty="0"/>
              <a:t> activity alone and answering the questions specifically about your department.  </a:t>
            </a:r>
            <a:endParaRPr lang="en-US" dirty="0"/>
          </a:p>
          <a:p>
            <a:pPr marL="232943" indent="-232943">
              <a:buAutoNum type="arabicPeriod"/>
            </a:pPr>
            <a:r>
              <a:rPr lang="en-US" dirty="0"/>
              <a:t>How you can discover</a:t>
            </a:r>
            <a:r>
              <a:rPr lang="en-US" baseline="0" dirty="0"/>
              <a:t> the languages of appreciation in your agency?</a:t>
            </a:r>
          </a:p>
          <a:p>
            <a:pPr marL="232943" indent="-232943">
              <a:buAutoNum type="arabicPeriod"/>
            </a:pPr>
            <a:r>
              <a:rPr lang="en-US" baseline="0" dirty="0"/>
              <a:t>How you can appreciate and value the volunteers, individually and/or as a team?  </a:t>
            </a:r>
          </a:p>
          <a:p>
            <a:pPr marL="232943" indent="-232943">
              <a:buAutoNum type="arabicPeriod"/>
            </a:pPr>
            <a:endParaRPr lang="en-US" baseline="0" dirty="0"/>
          </a:p>
          <a:p>
            <a:r>
              <a:rPr lang="en-US" dirty="0"/>
              <a:t>Get into groups and discuss what you came up with</a:t>
            </a:r>
            <a:endParaRPr lang="en-US" baseline="0" dirty="0"/>
          </a:p>
          <a:p>
            <a:endParaRPr lang="en-US" baseline="0" dirty="0"/>
          </a:p>
          <a:p>
            <a:r>
              <a:rPr lang="en-US" baseline="0" dirty="0"/>
              <a:t>Give each group a poster and markers to write their answers down.  They will share with the whole group when everyone is finished.  </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26</a:t>
            </a:fld>
            <a:endParaRPr lang="en-US"/>
          </a:p>
        </p:txBody>
      </p:sp>
    </p:spTree>
    <p:extLst>
      <p:ext uri="{BB962C8B-B14F-4D97-AF65-F5344CB8AC3E}">
        <p14:creationId xmlns:p14="http://schemas.microsoft.com/office/powerpoint/2010/main" val="248608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dirty="0"/>
              <a:t>All of us expect to be paid for our work and yes, we would all like to make more money, but there is one factor that tops pay…  Your</a:t>
            </a:r>
            <a:r>
              <a:rPr lang="en-US" sz="1400" baseline="0" dirty="0"/>
              <a:t> volunteers show that they do what they do not for monetary reasons but they are intrinsically motivated.  </a:t>
            </a:r>
            <a:endParaRPr lang="en-US" sz="1400" dirty="0"/>
          </a:p>
          <a:p>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3</a:t>
            </a:fld>
            <a:endParaRPr lang="en-US"/>
          </a:p>
        </p:txBody>
      </p:sp>
    </p:spTree>
    <p:extLst>
      <p:ext uri="{BB962C8B-B14F-4D97-AF65-F5344CB8AC3E}">
        <p14:creationId xmlns:p14="http://schemas.microsoft.com/office/powerpoint/2010/main" val="3740478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survey conducted by the Society</a:t>
            </a:r>
            <a:r>
              <a:rPr lang="en-US" baseline="0" dirty="0"/>
              <a:t> of Human Resource Management shows that..</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4</a:t>
            </a:fld>
            <a:endParaRPr lang="en-US"/>
          </a:p>
        </p:txBody>
      </p:sp>
    </p:spTree>
    <p:extLst>
      <p:ext uri="{BB962C8B-B14F-4D97-AF65-F5344CB8AC3E}">
        <p14:creationId xmlns:p14="http://schemas.microsoft.com/office/powerpoint/2010/main" val="342649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research conducted by the US Department of Labor</a:t>
            </a:r>
          </a:p>
          <a:p>
            <a:endParaRPr lang="en-US" dirty="0"/>
          </a:p>
          <a:p>
            <a:r>
              <a:rPr lang="en-US" dirty="0"/>
              <a:t>%</a:t>
            </a:r>
            <a:r>
              <a:rPr lang="en-US" baseline="0" dirty="0"/>
              <a:t> includes employees across the board, from CEOs to housekeeping staff. </a:t>
            </a:r>
          </a:p>
          <a:p>
            <a:endParaRPr lang="en-US" baseline="0" dirty="0"/>
          </a:p>
          <a:p>
            <a:r>
              <a:rPr lang="en-US" baseline="0" dirty="0"/>
              <a:t>Something deep within the human psyche cries out for appreciation and when it is not met then job satisfaction will be diminished. </a:t>
            </a:r>
          </a:p>
          <a:p>
            <a:endParaRPr lang="en-US" baseline="0" dirty="0"/>
          </a:p>
          <a:p>
            <a:r>
              <a:rPr lang="en-US" baseline="0" dirty="0"/>
              <a:t>Comments from employees:</a:t>
            </a:r>
          </a:p>
          <a:p>
            <a:pPr marL="232943" indent="-232943">
              <a:buAutoNum type="arabicPeriod"/>
            </a:pPr>
            <a:r>
              <a:rPr lang="en-US" baseline="0" dirty="0"/>
              <a:t>“It’s not about the money.  It’s just that, not what I do – how long I work or what I accomplish – I never hear anything positive.  If I make a mistake, I hear about it immediately, but if I do my job well, there is silence.”</a:t>
            </a:r>
          </a:p>
          <a:p>
            <a:pPr marL="232943" indent="-232943">
              <a:buAutoNum type="arabicPeriod"/>
            </a:pPr>
            <a:r>
              <a:rPr lang="en-US" baseline="0" dirty="0"/>
              <a:t>“If my boss lifted one finger to help me get something done, I’d fall over and die from a heart attack”  Even joking her tone had an edge</a:t>
            </a:r>
          </a:p>
          <a:p>
            <a:pPr marL="232943" indent="-232943">
              <a:buAutoNum type="arabicPeriod"/>
            </a:pPr>
            <a:r>
              <a:rPr lang="en-US" baseline="0" dirty="0"/>
              <a:t>“Mr. Jones is positive and encouraging to us.  He frequently tells us that we are doing a good job – both individually and as a team.  You couldn’t get me to go work for any other office, no matter how much you paid me.”</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5</a:t>
            </a:fld>
            <a:endParaRPr lang="en-US"/>
          </a:p>
        </p:txBody>
      </p:sp>
    </p:spTree>
    <p:extLst>
      <p:ext uri="{BB962C8B-B14F-4D97-AF65-F5344CB8AC3E}">
        <p14:creationId xmlns:p14="http://schemas.microsoft.com/office/powerpoint/2010/main" val="87075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 Covey feels</a:t>
            </a:r>
            <a:r>
              <a:rPr lang="en-US" baseline="0" dirty="0"/>
              <a:t> so strongly about people’s need for appreciation that he states “Next to physical survival, the greatest need of a human being is psychological survival, to be understood, to be affirmed, to be validated, to be appreciated.”   (From The 7 Habits of Highly Effective People)</a:t>
            </a:r>
          </a:p>
          <a:p>
            <a:endParaRPr lang="en-US" baseline="0" dirty="0"/>
          </a:p>
          <a:p>
            <a:r>
              <a:rPr lang="en-US" baseline="0" dirty="0"/>
              <a:t>To retain volunteers, they need to feel valued, affirmed and appreciated.  Every person has something to contribute.</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6</a:t>
            </a:fld>
            <a:endParaRPr lang="en-US"/>
          </a:p>
        </p:txBody>
      </p:sp>
    </p:spTree>
    <p:extLst>
      <p:ext uri="{BB962C8B-B14F-4D97-AF65-F5344CB8AC3E}">
        <p14:creationId xmlns:p14="http://schemas.microsoft.com/office/powerpoint/2010/main" val="35493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organization would realize very quickly if relationships where not nurtured, because your volunteers would simply quit volunteering.</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7</a:t>
            </a:fld>
            <a:endParaRPr lang="en-US"/>
          </a:p>
        </p:txBody>
      </p:sp>
    </p:spTree>
    <p:extLst>
      <p:ext uri="{BB962C8B-B14F-4D97-AF65-F5344CB8AC3E}">
        <p14:creationId xmlns:p14="http://schemas.microsoft.com/office/powerpoint/2010/main" val="300013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Behavior</a:t>
            </a:r>
            <a:r>
              <a:rPr lang="en-US" baseline="0" dirty="0"/>
              <a:t> – Catch them doing what you want and your recognize it</a:t>
            </a:r>
          </a:p>
          <a:p>
            <a:endParaRPr lang="en-US" baseline="0" dirty="0"/>
          </a:p>
          <a:p>
            <a:r>
              <a:rPr lang="en-US" baseline="0" dirty="0"/>
              <a:t>Good for company &amp; person – may mean helping them find a position that is better for them than their current role</a:t>
            </a:r>
          </a:p>
          <a:p>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8</a:t>
            </a:fld>
            <a:endParaRPr lang="en-US"/>
          </a:p>
        </p:txBody>
      </p:sp>
    </p:spTree>
    <p:extLst>
      <p:ext uri="{BB962C8B-B14F-4D97-AF65-F5344CB8AC3E}">
        <p14:creationId xmlns:p14="http://schemas.microsoft.com/office/powerpoint/2010/main" val="101213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pyramid, where do you think leadership lies?</a:t>
            </a:r>
          </a:p>
          <a:p>
            <a:endParaRPr lang="en-US" dirty="0"/>
          </a:p>
          <a:p>
            <a:r>
              <a:rPr lang="en-US" dirty="0"/>
              <a:t>The relational direction of recognition is top-down,</a:t>
            </a:r>
            <a:r>
              <a:rPr lang="en-US" baseline="0" dirty="0"/>
              <a:t> coming from leadership…</a:t>
            </a:r>
          </a:p>
          <a:p>
            <a:endParaRPr lang="en-US" baseline="0" dirty="0"/>
          </a:p>
          <a:p>
            <a:r>
              <a:rPr lang="en-US" baseline="0" dirty="0"/>
              <a:t>Trying a general “just say thanks” campaign across the organization would quickly loss impact and can actually backfire, sparking cynicism and sarcasm…</a:t>
            </a:r>
          </a:p>
          <a:p>
            <a:endParaRPr lang="en-US" baseline="0" dirty="0"/>
          </a:p>
          <a:p>
            <a:r>
              <a:rPr lang="en-US" baseline="0" dirty="0"/>
              <a:t>We want even the paid staff showing appreciation to the volunteers and a volunteer will feel appreciated if the paid staff they are volunteering with is feeling appreciated.</a:t>
            </a:r>
            <a:endParaRPr lang="en-US" dirty="0"/>
          </a:p>
        </p:txBody>
      </p:sp>
      <p:sp>
        <p:nvSpPr>
          <p:cNvPr id="4" name="Slide Number Placeholder 3"/>
          <p:cNvSpPr>
            <a:spLocks noGrp="1"/>
          </p:cNvSpPr>
          <p:nvPr>
            <p:ph type="sldNum" sz="quarter" idx="10"/>
          </p:nvPr>
        </p:nvSpPr>
        <p:spPr/>
        <p:txBody>
          <a:bodyPr/>
          <a:lstStyle/>
          <a:p>
            <a:fld id="{8A18979E-C315-4738-92FC-32E430AA6D38}" type="slidenum">
              <a:rPr lang="en-US" smtClean="0"/>
              <a:t>9</a:t>
            </a:fld>
            <a:endParaRPr lang="en-US"/>
          </a:p>
        </p:txBody>
      </p:sp>
    </p:spTree>
    <p:extLst>
      <p:ext uri="{BB962C8B-B14F-4D97-AF65-F5344CB8AC3E}">
        <p14:creationId xmlns:p14="http://schemas.microsoft.com/office/powerpoint/2010/main" val="303530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2A6696-86BE-45A1-A75C-C3AE5F6E9BF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118676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A6696-86BE-45A1-A75C-C3AE5F6E9BF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170146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A6696-86BE-45A1-A75C-C3AE5F6E9BF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109484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2A6696-86BE-45A1-A75C-C3AE5F6E9BF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395913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2A6696-86BE-45A1-A75C-C3AE5F6E9BF0}" type="datetimeFigureOut">
              <a:rPr lang="en-US" smtClean="0"/>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51805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2A6696-86BE-45A1-A75C-C3AE5F6E9BF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189099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2A6696-86BE-45A1-A75C-C3AE5F6E9BF0}" type="datetimeFigureOut">
              <a:rPr lang="en-US" smtClean="0"/>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395065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A6696-86BE-45A1-A75C-C3AE5F6E9BF0}" type="datetimeFigureOut">
              <a:rPr lang="en-US" smtClean="0"/>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644133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A6696-86BE-45A1-A75C-C3AE5F6E9BF0}" type="datetimeFigureOut">
              <a:rPr lang="en-US" smtClean="0"/>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213804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2A6696-86BE-45A1-A75C-C3AE5F6E9BF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2034916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2A6696-86BE-45A1-A75C-C3AE5F6E9BF0}" type="datetimeFigureOut">
              <a:rPr lang="en-US" smtClean="0"/>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B50E6A-C7AF-496E-8590-8364114F5CBC}" type="slidenum">
              <a:rPr lang="en-US" smtClean="0"/>
              <a:t>‹#›</a:t>
            </a:fld>
            <a:endParaRPr lang="en-US"/>
          </a:p>
        </p:txBody>
      </p:sp>
    </p:spTree>
    <p:extLst>
      <p:ext uri="{BB962C8B-B14F-4D97-AF65-F5344CB8AC3E}">
        <p14:creationId xmlns:p14="http://schemas.microsoft.com/office/powerpoint/2010/main" val="278494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A6696-86BE-45A1-A75C-C3AE5F6E9BF0}" type="datetimeFigureOut">
              <a:rPr lang="en-US" smtClean="0"/>
              <a:t>11/1/2018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50E6A-C7AF-496E-8590-8364114F5CBC}" type="slidenum">
              <a:rPr lang="en-US" smtClean="0"/>
              <a:t>‹#›</a:t>
            </a:fld>
            <a:endParaRPr lang="en-US"/>
          </a:p>
        </p:txBody>
      </p:sp>
    </p:spTree>
    <p:extLst>
      <p:ext uri="{BB962C8B-B14F-4D97-AF65-F5344CB8AC3E}">
        <p14:creationId xmlns:p14="http://schemas.microsoft.com/office/powerpoint/2010/main" val="1227681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rainyquote.com/quotes/quotes/k/kenblancha173324.html?src=t_bo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rainyquote.com/quotes/authors/k/ken_blanchard.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youtube.com/watch?v=zVLA8fvBcz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99" y="3173080"/>
            <a:ext cx="8382000" cy="2590800"/>
          </a:xfrm>
        </p:spPr>
        <p:txBody>
          <a:bodyPr>
            <a:normAutofit fontScale="85000" lnSpcReduction="20000"/>
          </a:bodyPr>
          <a:lstStyle/>
          <a:p>
            <a:r>
              <a:rPr lang="en-US" sz="3000" dirty="0"/>
              <a:t>Empowering Organizations by Encouraging People</a:t>
            </a:r>
          </a:p>
          <a:p>
            <a:r>
              <a:rPr lang="en-US" sz="2000" dirty="0"/>
              <a:t>Gary D. Chapman</a:t>
            </a:r>
          </a:p>
          <a:p>
            <a:r>
              <a:rPr lang="en-US" sz="2000" dirty="0"/>
              <a:t>Paul E. White</a:t>
            </a:r>
          </a:p>
          <a:p>
            <a:endParaRPr lang="en-US" sz="2000" dirty="0"/>
          </a:p>
          <a:p>
            <a:r>
              <a:rPr lang="en-US" dirty="0"/>
              <a:t>2018 DOVIA Annual Conference </a:t>
            </a:r>
          </a:p>
          <a:p>
            <a:endParaRPr lang="en-US" dirty="0"/>
          </a:p>
          <a:p>
            <a:r>
              <a:rPr lang="en-US" dirty="0"/>
              <a:t>November 2, 2018</a:t>
            </a:r>
          </a:p>
        </p:txBody>
      </p:sp>
      <p:pic>
        <p:nvPicPr>
          <p:cNvPr id="5" name="Picture 4">
            <a:extLst>
              <a:ext uri="{FF2B5EF4-FFF2-40B4-BE49-F238E27FC236}">
                <a16:creationId xmlns:a16="http://schemas.microsoft.com/office/drawing/2014/main" id="{328E1D02-21CD-4A1E-8124-8C8C4B90F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754" y="1221583"/>
            <a:ext cx="4468091" cy="1167938"/>
          </a:xfrm>
          <a:prstGeom prst="rect">
            <a:avLst/>
          </a:prstGeom>
        </p:spPr>
      </p:pic>
      <p:sp>
        <p:nvSpPr>
          <p:cNvPr id="7" name="Title 6">
            <a:extLst>
              <a:ext uri="{FF2B5EF4-FFF2-40B4-BE49-F238E27FC236}">
                <a16:creationId xmlns:a16="http://schemas.microsoft.com/office/drawing/2014/main" id="{C1C98A67-6DEA-4B58-B6F5-C56B44D725F5}"/>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996440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Appreciation</a:t>
            </a:r>
          </a:p>
        </p:txBody>
      </p:sp>
      <p:pic>
        <p:nvPicPr>
          <p:cNvPr id="2050" name="Picture 2" descr="C:\Documents and Settings\ablak\Local Settings\Temporary Internet Files\Content.IE5\ORQ5AV4V\MC910216962[1].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rot="2028687">
            <a:off x="3197710" y="4604005"/>
            <a:ext cx="742745" cy="97840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21427398">
            <a:off x="4039167" y="4891813"/>
            <a:ext cx="622837"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004156">
            <a:off x="4901736" y="4521991"/>
            <a:ext cx="723962"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41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41" y="2967335"/>
            <a:ext cx="9258688"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APPRECIATION = ENGAGEMENT</a:t>
            </a:r>
          </a:p>
        </p:txBody>
      </p:sp>
    </p:spTree>
    <p:extLst>
      <p:ext uri="{BB962C8B-B14F-4D97-AF65-F5344CB8AC3E}">
        <p14:creationId xmlns:p14="http://schemas.microsoft.com/office/powerpoint/2010/main" val="123012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News</a:t>
            </a:r>
          </a:p>
        </p:txBody>
      </p:sp>
      <p:sp>
        <p:nvSpPr>
          <p:cNvPr id="3" name="Content Placeholder 2"/>
          <p:cNvSpPr>
            <a:spLocks noGrp="1"/>
          </p:cNvSpPr>
          <p:nvPr>
            <p:ph idx="1"/>
          </p:nvPr>
        </p:nvSpPr>
        <p:spPr/>
        <p:txBody>
          <a:bodyPr/>
          <a:lstStyle/>
          <a:p>
            <a:r>
              <a:rPr lang="en-US" dirty="0"/>
              <a:t>When leaders actively pursue communicating appreciation to their team members both as a team and individually, the whole work culture improves.</a:t>
            </a:r>
          </a:p>
        </p:txBody>
      </p:sp>
      <p:pic>
        <p:nvPicPr>
          <p:cNvPr id="1026" name="Picture 2" descr="C:\Users\ablak\AppData\Local\Microsoft\Windows\Temporary Internet Files\Content.IE5\SSPHQRJ1\MC90044190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684" y="3422962"/>
            <a:ext cx="5298316" cy="290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9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Flaw</a:t>
            </a:r>
          </a:p>
        </p:txBody>
      </p:sp>
      <p:sp>
        <p:nvSpPr>
          <p:cNvPr id="3" name="Content Placeholder 2"/>
          <p:cNvSpPr>
            <a:spLocks noGrp="1"/>
          </p:cNvSpPr>
          <p:nvPr>
            <p:ph idx="1"/>
          </p:nvPr>
        </p:nvSpPr>
        <p:spPr>
          <a:xfrm>
            <a:off x="457200" y="1600201"/>
            <a:ext cx="8229600" cy="2514599"/>
          </a:xfrm>
        </p:spPr>
        <p:txBody>
          <a:bodyPr>
            <a:normAutofit/>
          </a:bodyPr>
          <a:lstStyle/>
          <a:p>
            <a:r>
              <a:rPr lang="en-US" dirty="0"/>
              <a:t>Start with the Golden Rule</a:t>
            </a:r>
          </a:p>
          <a:p>
            <a:pPr lvl="1"/>
            <a:r>
              <a:rPr lang="en-US" dirty="0"/>
              <a:t>Do unto others as you wish done for you</a:t>
            </a:r>
          </a:p>
          <a:p>
            <a:r>
              <a:rPr lang="en-US" dirty="0"/>
              <a:t>But don’t stop there…</a:t>
            </a:r>
          </a:p>
        </p:txBody>
      </p:sp>
      <p:pic>
        <p:nvPicPr>
          <p:cNvPr id="2050" name="Picture 2" descr="C:\Users\ablak\AppData\Local\Microsoft\Windows\Temporary Internet Files\Content.IE5\AFHZ2TXD\MP9004423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8999"/>
            <a:ext cx="8686800" cy="303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700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blak\AppData\Local\Microsoft\Windows\Temporary Internet Files\Content.IE5\8HI3DPUC\MC90043441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73" y="622744"/>
            <a:ext cx="3081702" cy="2833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blak\AppData\Local\Microsoft\Windows\Temporary Internet Files\Content.IE5\8HI3DPUC\MC90043381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blak\AppData\Local\Microsoft\Windows\Temporary Internet Files\Content.IE5\AFHZ2TXD\MC90043382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29000"/>
            <a:ext cx="2874873" cy="2874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575267-8D82-483D-988D-2E91FE9743DE}"/>
              </a:ext>
            </a:extLst>
          </p:cNvPr>
          <p:cNvSpPr txBox="1"/>
          <p:nvPr/>
        </p:nvSpPr>
        <p:spPr>
          <a:xfrm>
            <a:off x="1752600" y="3456432"/>
            <a:ext cx="1196559" cy="523220"/>
          </a:xfrm>
          <a:prstGeom prst="rect">
            <a:avLst/>
          </a:prstGeom>
          <a:noFill/>
        </p:spPr>
        <p:txBody>
          <a:bodyPr wrap="square" rtlCol="0">
            <a:spAutoFit/>
          </a:bodyPr>
          <a:lstStyle/>
          <a:p>
            <a:r>
              <a:rPr lang="en-US" sz="2800" b="1" dirty="0"/>
              <a:t>Ellen</a:t>
            </a:r>
          </a:p>
        </p:txBody>
      </p:sp>
      <p:sp>
        <p:nvSpPr>
          <p:cNvPr id="8" name="Content Placeholder 7">
            <a:extLst>
              <a:ext uri="{FF2B5EF4-FFF2-40B4-BE49-F238E27FC236}">
                <a16:creationId xmlns:a16="http://schemas.microsoft.com/office/drawing/2014/main" id="{2AE6DCB2-4F67-4AF9-86BE-0C4B53ADB2B1}"/>
              </a:ext>
            </a:extLst>
          </p:cNvPr>
          <p:cNvSpPr txBox="1">
            <a:spLocks noGrp="1"/>
          </p:cNvSpPr>
          <p:nvPr>
            <p:ph idx="1"/>
          </p:nvPr>
        </p:nvSpPr>
        <p:spPr>
          <a:xfrm>
            <a:off x="4076700" y="6285182"/>
            <a:ext cx="990600" cy="523220"/>
          </a:xfrm>
          <a:prstGeom prst="rect">
            <a:avLst/>
          </a:prstGeom>
          <a:noFill/>
        </p:spPr>
        <p:txBody>
          <a:bodyPr wrap="square" rtlCol="0">
            <a:spAutoFit/>
          </a:bodyPr>
          <a:lstStyle/>
          <a:p>
            <a:pPr marL="0" indent="0">
              <a:buNone/>
            </a:pPr>
            <a:r>
              <a:rPr lang="en-US" sz="2800" b="1" dirty="0"/>
              <a:t>Bob</a:t>
            </a:r>
          </a:p>
        </p:txBody>
      </p:sp>
      <p:sp>
        <p:nvSpPr>
          <p:cNvPr id="9" name="TextBox 8">
            <a:extLst>
              <a:ext uri="{FF2B5EF4-FFF2-40B4-BE49-F238E27FC236}">
                <a16:creationId xmlns:a16="http://schemas.microsoft.com/office/drawing/2014/main" id="{5D231CB7-7B74-473C-BF07-89703794C4BF}"/>
              </a:ext>
            </a:extLst>
          </p:cNvPr>
          <p:cNvSpPr txBox="1"/>
          <p:nvPr/>
        </p:nvSpPr>
        <p:spPr>
          <a:xfrm>
            <a:off x="6439857" y="3657600"/>
            <a:ext cx="1196559" cy="523220"/>
          </a:xfrm>
          <a:prstGeom prst="rect">
            <a:avLst/>
          </a:prstGeom>
          <a:noFill/>
        </p:spPr>
        <p:txBody>
          <a:bodyPr wrap="square" rtlCol="0">
            <a:spAutoFit/>
          </a:bodyPr>
          <a:lstStyle/>
          <a:p>
            <a:r>
              <a:rPr lang="en-US" sz="2800" b="1" dirty="0"/>
              <a:t>Sandy</a:t>
            </a:r>
          </a:p>
        </p:txBody>
      </p:sp>
    </p:spTree>
    <p:extLst>
      <p:ext uri="{BB962C8B-B14F-4D97-AF65-F5344CB8AC3E}">
        <p14:creationId xmlns:p14="http://schemas.microsoft.com/office/powerpoint/2010/main" val="184180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dirty="0"/>
              <a:t>What benefits will I gain from engaging in a process of consistently communicating appreciation to my volunteers?  </a:t>
            </a:r>
          </a:p>
        </p:txBody>
      </p:sp>
      <p:sp>
        <p:nvSpPr>
          <p:cNvPr id="3" name="Content Placeholder 2"/>
          <p:cNvSpPr>
            <a:spLocks noGrp="1"/>
          </p:cNvSpPr>
          <p:nvPr>
            <p:ph idx="1"/>
          </p:nvPr>
        </p:nvSpPr>
        <p:spPr>
          <a:xfrm>
            <a:off x="457200" y="2819400"/>
            <a:ext cx="8229600" cy="3306763"/>
          </a:xfrm>
        </p:spPr>
        <p:txBody>
          <a:bodyPr/>
          <a:lstStyle/>
          <a:p>
            <a:endParaRPr lang="en-US" dirty="0"/>
          </a:p>
        </p:txBody>
      </p:sp>
      <p:pic>
        <p:nvPicPr>
          <p:cNvPr id="4098" name="Picture 2" descr="C:\Users\ablak\AppData\Local\Microsoft\Windows\Temporary Internet Files\Content.IE5\8HI3DPUC\SHOUT-logo-e135547670061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82515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29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Languages of Appreciation</a:t>
            </a:r>
          </a:p>
        </p:txBody>
      </p:sp>
      <p:sp>
        <p:nvSpPr>
          <p:cNvPr id="3" name="Content Placeholder 2"/>
          <p:cNvSpPr>
            <a:spLocks noGrp="1"/>
          </p:cNvSpPr>
          <p:nvPr>
            <p:ph idx="1"/>
          </p:nvPr>
        </p:nvSpPr>
        <p:spPr/>
        <p:txBody>
          <a:bodyPr/>
          <a:lstStyle/>
          <a:p>
            <a:r>
              <a:rPr lang="en-US" dirty="0"/>
              <a:t>Words of Affirmation</a:t>
            </a:r>
          </a:p>
          <a:p>
            <a:r>
              <a:rPr lang="en-US" dirty="0"/>
              <a:t>Quality Time</a:t>
            </a:r>
          </a:p>
          <a:p>
            <a:r>
              <a:rPr lang="en-US" dirty="0"/>
              <a:t>Acts of Service</a:t>
            </a:r>
          </a:p>
          <a:p>
            <a:r>
              <a:rPr lang="en-US" dirty="0"/>
              <a:t>Tangible Gifts</a:t>
            </a:r>
          </a:p>
          <a:p>
            <a:r>
              <a:rPr lang="en-US" dirty="0"/>
              <a:t>Physical Touch</a:t>
            </a:r>
          </a:p>
        </p:txBody>
      </p:sp>
    </p:spTree>
    <p:extLst>
      <p:ext uri="{BB962C8B-B14F-4D97-AF65-F5344CB8AC3E}">
        <p14:creationId xmlns:p14="http://schemas.microsoft.com/office/powerpoint/2010/main" val="206449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5200" y="4017942"/>
            <a:ext cx="5410200" cy="223045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Words of Affirmation</a:t>
            </a:r>
          </a:p>
        </p:txBody>
      </p:sp>
      <p:sp>
        <p:nvSpPr>
          <p:cNvPr id="3" name="Content Placeholder 2"/>
          <p:cNvSpPr>
            <a:spLocks noGrp="1"/>
          </p:cNvSpPr>
          <p:nvPr>
            <p:ph idx="1"/>
          </p:nvPr>
        </p:nvSpPr>
        <p:spPr/>
        <p:txBody>
          <a:bodyPr/>
          <a:lstStyle/>
          <a:p>
            <a:r>
              <a:rPr lang="en-US" dirty="0"/>
              <a:t>Must be genuine</a:t>
            </a:r>
          </a:p>
          <a:p>
            <a:r>
              <a:rPr lang="en-US" dirty="0"/>
              <a:t>Know the person </a:t>
            </a:r>
          </a:p>
          <a:p>
            <a:r>
              <a:rPr lang="en-US" dirty="0"/>
              <a:t>Be specific</a:t>
            </a:r>
          </a:p>
        </p:txBody>
      </p:sp>
      <p:pic>
        <p:nvPicPr>
          <p:cNvPr id="5122" name="Picture 2" descr="C:\Users\ablak\AppData\Local\Microsoft\Windows\Temporary Internet Files\Content.IE5\8HI3DPUC\MC9004417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199"/>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blak\AppData\Local\Microsoft\Windows\Temporary Internet Files\Content.IE5\AFHZ2TXD\MC90030137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600200"/>
            <a:ext cx="1805026" cy="17254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03849" y="4580318"/>
            <a:ext cx="3589627" cy="830997"/>
          </a:xfrm>
          <a:prstGeom prst="rect">
            <a:avLst/>
          </a:prstGeom>
          <a:noFill/>
        </p:spPr>
        <p:txBody>
          <a:bodyPr wrap="square" rtlCol="0">
            <a:spAutoFit/>
          </a:bodyPr>
          <a:lstStyle/>
          <a:p>
            <a:r>
              <a:rPr lang="en-US" sz="2400" dirty="0"/>
              <a:t>You’ve Been Caught Being Fabulous!!!!</a:t>
            </a:r>
          </a:p>
        </p:txBody>
      </p:sp>
      <p:pic>
        <p:nvPicPr>
          <p:cNvPr id="5127" name="Picture 7" descr="C:\Users\ablak\AppData\Local\Microsoft\Windows\Temporary Internet Files\Content.IE5\SSPHQRJ1\MC90043757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227086"/>
            <a:ext cx="1746250"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59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Time</a:t>
            </a:r>
          </a:p>
        </p:txBody>
      </p:sp>
      <p:sp>
        <p:nvSpPr>
          <p:cNvPr id="3" name="Content Placeholder 2"/>
          <p:cNvSpPr>
            <a:spLocks noGrp="1"/>
          </p:cNvSpPr>
          <p:nvPr>
            <p:ph idx="1"/>
          </p:nvPr>
        </p:nvSpPr>
        <p:spPr>
          <a:xfrm>
            <a:off x="2819400" y="1600200"/>
            <a:ext cx="5867400" cy="4525963"/>
          </a:xfrm>
        </p:spPr>
        <p:txBody>
          <a:bodyPr/>
          <a:lstStyle/>
          <a:p>
            <a:r>
              <a:rPr lang="en-US" dirty="0"/>
              <a:t>Need individual time and attention.</a:t>
            </a:r>
          </a:p>
          <a:p>
            <a:r>
              <a:rPr lang="en-US" dirty="0"/>
              <a:t>Need personal attention.    </a:t>
            </a:r>
          </a:p>
          <a:p>
            <a:r>
              <a:rPr lang="en-US" dirty="0"/>
              <a:t>Appreciates team building opportunities to get to know co-workers.</a:t>
            </a:r>
          </a:p>
        </p:txBody>
      </p:sp>
      <p:pic>
        <p:nvPicPr>
          <p:cNvPr id="4099" name="Picture 3" descr="C:\Users\ablak\AppData\Local\Microsoft\Windows\Temporary Internet Files\Content.IE5\HMC8F8MI\MC900412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0"/>
            <a:ext cx="2448962" cy="344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48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of Service</a:t>
            </a:r>
          </a:p>
        </p:txBody>
      </p:sp>
      <p:sp>
        <p:nvSpPr>
          <p:cNvPr id="3" name="Content Placeholder 2"/>
          <p:cNvSpPr>
            <a:spLocks noGrp="1"/>
          </p:cNvSpPr>
          <p:nvPr>
            <p:ph idx="1"/>
          </p:nvPr>
        </p:nvSpPr>
        <p:spPr/>
        <p:txBody>
          <a:bodyPr/>
          <a:lstStyle/>
          <a:p>
            <a:r>
              <a:rPr lang="en-US" dirty="0"/>
              <a:t>Be in good spirits</a:t>
            </a:r>
          </a:p>
          <a:p>
            <a:r>
              <a:rPr lang="en-US" dirty="0"/>
              <a:t>Give time restraints up front</a:t>
            </a:r>
          </a:p>
          <a:p>
            <a:r>
              <a:rPr lang="en-US" dirty="0"/>
              <a:t>Follow directions as given to you</a:t>
            </a:r>
          </a:p>
        </p:txBody>
      </p:sp>
      <p:pic>
        <p:nvPicPr>
          <p:cNvPr id="3075" name="Picture 3" descr="C:\Users\ablak\AppData\Local\Microsoft\Windows\Temporary Internet Files\Content.IE5\AFHZ2TXD\MC9004413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429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4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229600" cy="5745163"/>
          </a:xfrm>
        </p:spPr>
        <p:txBody>
          <a:bodyPr>
            <a:normAutofit fontScale="77500" lnSpcReduction="20000"/>
          </a:bodyPr>
          <a:lstStyle/>
          <a:p>
            <a:pPr marL="0" indent="0" algn="ctr">
              <a:buNone/>
            </a:pPr>
            <a:endParaRPr lang="en-US" sz="5200" dirty="0">
              <a:solidFill>
                <a:schemeClr val="bg1"/>
              </a:solidFill>
              <a:hlinkClick r:id="rId3" tooltip="view quote"/>
            </a:endParaRPr>
          </a:p>
          <a:p>
            <a:pPr marL="0" indent="0" algn="ctr">
              <a:buNone/>
            </a:pPr>
            <a:r>
              <a:rPr lang="en-US" sz="5200" dirty="0">
                <a:solidFill>
                  <a:schemeClr val="bg1"/>
                </a:solidFill>
                <a:hlinkClick r:id="rId3" tooltip="view quote"/>
              </a:rPr>
              <a:t>In the past a leader was a boss. Today's leaders must be partners with their people... they no longer can lead solely based on positional power.</a:t>
            </a:r>
            <a:br>
              <a:rPr lang="en-US" sz="5200" dirty="0">
                <a:solidFill>
                  <a:schemeClr val="bg1"/>
                </a:solidFill>
              </a:rPr>
            </a:br>
            <a:endParaRPr lang="en-US" sz="5200" dirty="0">
              <a:solidFill>
                <a:schemeClr val="bg1"/>
              </a:solidFill>
            </a:endParaRPr>
          </a:p>
          <a:p>
            <a:pPr marL="0" indent="0" algn="ctr">
              <a:buNone/>
            </a:pPr>
            <a:r>
              <a:rPr lang="en-US" b="1" dirty="0">
                <a:solidFill>
                  <a:schemeClr val="bg1"/>
                </a:solidFill>
                <a:hlinkClick r:id="rId4" tooltip="view author"/>
              </a:rPr>
              <a:t>Ken Blanchard</a:t>
            </a:r>
            <a:endParaRPr lang="en-US" b="1" dirty="0">
              <a:solidFill>
                <a:schemeClr val="bg1"/>
              </a:solidFill>
            </a:endParaRPr>
          </a:p>
          <a:p>
            <a:pPr marL="0" indent="0">
              <a:buNone/>
            </a:pPr>
            <a:endParaRPr lang="en-US" dirty="0"/>
          </a:p>
          <a:p>
            <a:pPr marL="0" indent="0">
              <a:buNone/>
            </a:pPr>
            <a:endParaRPr lang="en-US" dirty="0"/>
          </a:p>
          <a:p>
            <a:pPr marL="0" indent="0">
              <a:buNone/>
            </a:pPr>
            <a:br>
              <a:rPr lang="en-US" dirty="0"/>
            </a:br>
            <a:r>
              <a:rPr lang="en-US" sz="1800" dirty="0"/>
              <a:t>Read more at http://www.brainyquote.com/quotes/keywords/boss.html#jOJWocOGTHO4Mbr6.99</a:t>
            </a:r>
            <a:endParaRPr lang="en-US" dirty="0"/>
          </a:p>
        </p:txBody>
      </p:sp>
    </p:spTree>
    <p:extLst>
      <p:ext uri="{BB962C8B-B14F-4D97-AF65-F5344CB8AC3E}">
        <p14:creationId xmlns:p14="http://schemas.microsoft.com/office/powerpoint/2010/main" val="3042592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Tangible Gifts</a:t>
            </a:r>
          </a:p>
        </p:txBody>
      </p:sp>
      <p:sp>
        <p:nvSpPr>
          <p:cNvPr id="3" name="Content Placeholder 2"/>
          <p:cNvSpPr>
            <a:spLocks noGrp="1"/>
          </p:cNvSpPr>
          <p:nvPr>
            <p:ph idx="1"/>
          </p:nvPr>
        </p:nvSpPr>
        <p:spPr/>
        <p:txBody>
          <a:bodyPr/>
          <a:lstStyle/>
          <a:p>
            <a:r>
              <a:rPr lang="en-US" dirty="0"/>
              <a:t>Something meaningful to the person or team</a:t>
            </a:r>
          </a:p>
          <a:p>
            <a:r>
              <a:rPr lang="en-US" dirty="0"/>
              <a:t>Cost is not necessarily a factor</a:t>
            </a:r>
          </a:p>
          <a:p>
            <a:endParaRPr lang="en-US" dirty="0"/>
          </a:p>
          <a:p>
            <a:endParaRPr lang="en-US" dirty="0"/>
          </a:p>
        </p:txBody>
      </p:sp>
      <p:pic>
        <p:nvPicPr>
          <p:cNvPr id="1026" name="Picture 2" descr="C:\Users\ablak\AppData\Local\Microsoft\Windows\Temporary Internet Files\Content.IE5\AFHZ2TXD\MC9000215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448098"/>
            <a:ext cx="3886200" cy="4039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14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7075-B31F-4897-927D-CC0C8DB6F699}"/>
              </a:ext>
            </a:extLst>
          </p:cNvPr>
          <p:cNvSpPr>
            <a:spLocks noGrp="1"/>
          </p:cNvSpPr>
          <p:nvPr>
            <p:ph type="title"/>
          </p:nvPr>
        </p:nvSpPr>
        <p:spPr/>
        <p:txBody>
          <a:bodyPr/>
          <a:lstStyle/>
          <a:p>
            <a:r>
              <a:rPr lang="en-US" dirty="0"/>
              <a:t>Ideas for clever Thank you Gifts</a:t>
            </a:r>
          </a:p>
        </p:txBody>
      </p:sp>
      <p:sp>
        <p:nvSpPr>
          <p:cNvPr id="3" name="Content Placeholder 2">
            <a:extLst>
              <a:ext uri="{FF2B5EF4-FFF2-40B4-BE49-F238E27FC236}">
                <a16:creationId xmlns:a16="http://schemas.microsoft.com/office/drawing/2014/main" id="{607456CF-641E-4193-A2BF-D4A4203AF6C3}"/>
              </a:ext>
            </a:extLst>
          </p:cNvPr>
          <p:cNvSpPr>
            <a:spLocks noGrp="1"/>
          </p:cNvSpPr>
          <p:nvPr>
            <p:ph idx="1"/>
          </p:nvPr>
        </p:nvSpPr>
        <p:spPr/>
        <p:txBody>
          <a:bodyPr/>
          <a:lstStyle/>
          <a:p>
            <a:pPr marL="0" indent="0">
              <a:buNone/>
            </a:pPr>
            <a:endParaRPr lang="en-US" dirty="0"/>
          </a:p>
        </p:txBody>
      </p:sp>
      <p:sp>
        <p:nvSpPr>
          <p:cNvPr id="4" name="Thought Bubble: Cloud 3">
            <a:extLst>
              <a:ext uri="{FF2B5EF4-FFF2-40B4-BE49-F238E27FC236}">
                <a16:creationId xmlns:a16="http://schemas.microsoft.com/office/drawing/2014/main" id="{65EC0BB7-666A-4B34-8131-FC6FD3E34D47}"/>
              </a:ext>
            </a:extLst>
          </p:cNvPr>
          <p:cNvSpPr/>
          <p:nvPr/>
        </p:nvSpPr>
        <p:spPr>
          <a:xfrm>
            <a:off x="457200" y="1417638"/>
            <a:ext cx="2743200" cy="1524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305B95B-2A01-4CC0-B5D7-2C1C8B6772B6}"/>
              </a:ext>
            </a:extLst>
          </p:cNvPr>
          <p:cNvSpPr txBox="1"/>
          <p:nvPr/>
        </p:nvSpPr>
        <p:spPr>
          <a:xfrm rot="21158602">
            <a:off x="789380" y="1756804"/>
            <a:ext cx="2362200" cy="646331"/>
          </a:xfrm>
          <a:prstGeom prst="rect">
            <a:avLst/>
          </a:prstGeom>
          <a:noFill/>
        </p:spPr>
        <p:txBody>
          <a:bodyPr wrap="square" rtlCol="0">
            <a:spAutoFit/>
          </a:bodyPr>
          <a:lstStyle/>
          <a:p>
            <a:r>
              <a:rPr lang="en-US" u="sng" dirty="0"/>
              <a:t>M</a:t>
            </a:r>
            <a:r>
              <a:rPr lang="en-US" dirty="0"/>
              <a:t>any, </a:t>
            </a:r>
            <a:r>
              <a:rPr lang="en-US" u="sng" dirty="0"/>
              <a:t>M</a:t>
            </a:r>
            <a:r>
              <a:rPr lang="en-US" dirty="0"/>
              <a:t>any thanks for all you do!!  (M &amp; M)</a:t>
            </a:r>
          </a:p>
        </p:txBody>
      </p:sp>
      <p:sp>
        <p:nvSpPr>
          <p:cNvPr id="9" name="Thought Bubble: Cloud 8">
            <a:extLst>
              <a:ext uri="{FF2B5EF4-FFF2-40B4-BE49-F238E27FC236}">
                <a16:creationId xmlns:a16="http://schemas.microsoft.com/office/drawing/2014/main" id="{A02E057D-107C-48CD-A7D8-CB12B36A779A}"/>
              </a:ext>
            </a:extLst>
          </p:cNvPr>
          <p:cNvSpPr/>
          <p:nvPr/>
        </p:nvSpPr>
        <p:spPr>
          <a:xfrm rot="1235731">
            <a:off x="5202809" y="1449134"/>
            <a:ext cx="2685589" cy="1345221"/>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highlight>
                <a:srgbClr val="00FF00"/>
              </a:highlight>
            </a:endParaRPr>
          </a:p>
        </p:txBody>
      </p:sp>
      <p:sp>
        <p:nvSpPr>
          <p:cNvPr id="10" name="TextBox 9">
            <a:extLst>
              <a:ext uri="{FF2B5EF4-FFF2-40B4-BE49-F238E27FC236}">
                <a16:creationId xmlns:a16="http://schemas.microsoft.com/office/drawing/2014/main" id="{AE08B0E2-93A6-4A8F-829D-70A18C47522E}"/>
              </a:ext>
            </a:extLst>
          </p:cNvPr>
          <p:cNvSpPr txBox="1"/>
          <p:nvPr/>
        </p:nvSpPr>
        <p:spPr>
          <a:xfrm rot="1056864">
            <a:off x="5560643" y="1772186"/>
            <a:ext cx="2065220" cy="646331"/>
          </a:xfrm>
          <a:prstGeom prst="rect">
            <a:avLst/>
          </a:prstGeom>
          <a:noFill/>
        </p:spPr>
        <p:txBody>
          <a:bodyPr wrap="square" rtlCol="0">
            <a:spAutoFit/>
          </a:bodyPr>
          <a:lstStyle/>
          <a:p>
            <a:r>
              <a:rPr lang="en-US" dirty="0"/>
              <a:t>Thanks for being </a:t>
            </a:r>
            <a:r>
              <a:rPr lang="en-US" dirty="0" err="1"/>
              <a:t>StuPENdous</a:t>
            </a:r>
            <a:r>
              <a:rPr lang="en-US" dirty="0"/>
              <a:t>!! (Pen)</a:t>
            </a:r>
          </a:p>
        </p:txBody>
      </p:sp>
      <p:sp>
        <p:nvSpPr>
          <p:cNvPr id="11" name="Thought Bubble: Cloud 10">
            <a:extLst>
              <a:ext uri="{FF2B5EF4-FFF2-40B4-BE49-F238E27FC236}">
                <a16:creationId xmlns:a16="http://schemas.microsoft.com/office/drawing/2014/main" id="{A0D1ECEF-F0C7-4326-BF60-E76F3C5A8F6D}"/>
              </a:ext>
            </a:extLst>
          </p:cNvPr>
          <p:cNvSpPr/>
          <p:nvPr/>
        </p:nvSpPr>
        <p:spPr>
          <a:xfrm>
            <a:off x="1640229" y="2996336"/>
            <a:ext cx="3528028" cy="1522049"/>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2B07023-CDB0-4919-92C8-743F0AFDC7E6}"/>
              </a:ext>
            </a:extLst>
          </p:cNvPr>
          <p:cNvSpPr txBox="1"/>
          <p:nvPr/>
        </p:nvSpPr>
        <p:spPr>
          <a:xfrm>
            <a:off x="2036673" y="3347987"/>
            <a:ext cx="2993336" cy="615553"/>
          </a:xfrm>
          <a:prstGeom prst="rect">
            <a:avLst/>
          </a:prstGeom>
          <a:noFill/>
        </p:spPr>
        <p:txBody>
          <a:bodyPr wrap="square" rtlCol="0">
            <a:spAutoFit/>
          </a:bodyPr>
          <a:lstStyle/>
          <a:p>
            <a:r>
              <a:rPr lang="en-US" dirty="0"/>
              <a:t>You’re o-FISH-ally the best!!  </a:t>
            </a:r>
            <a:r>
              <a:rPr lang="en-US" sz="1600" dirty="0"/>
              <a:t>(Goldfish or Swedish Fish)</a:t>
            </a:r>
            <a:endParaRPr lang="en-US" dirty="0"/>
          </a:p>
        </p:txBody>
      </p:sp>
      <p:sp>
        <p:nvSpPr>
          <p:cNvPr id="13" name="Thought Bubble: Cloud 12">
            <a:extLst>
              <a:ext uri="{FF2B5EF4-FFF2-40B4-BE49-F238E27FC236}">
                <a16:creationId xmlns:a16="http://schemas.microsoft.com/office/drawing/2014/main" id="{EC77004D-2C89-4D84-AC31-7C56FAE54295}"/>
              </a:ext>
            </a:extLst>
          </p:cNvPr>
          <p:cNvSpPr/>
          <p:nvPr/>
        </p:nvSpPr>
        <p:spPr>
          <a:xfrm>
            <a:off x="5447236" y="3449884"/>
            <a:ext cx="2325164" cy="1522049"/>
          </a:xfrm>
          <a:prstGeom prst="cloud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6DDBF1E-5EC9-43A0-A84E-277C59EC9C7E}"/>
              </a:ext>
            </a:extLst>
          </p:cNvPr>
          <p:cNvSpPr txBox="1"/>
          <p:nvPr/>
        </p:nvSpPr>
        <p:spPr>
          <a:xfrm>
            <a:off x="5701656" y="3655764"/>
            <a:ext cx="1886482" cy="1138773"/>
          </a:xfrm>
          <a:prstGeom prst="rect">
            <a:avLst/>
          </a:prstGeom>
          <a:noFill/>
        </p:spPr>
        <p:txBody>
          <a:bodyPr wrap="square" rtlCol="0">
            <a:spAutoFit/>
          </a:bodyPr>
          <a:lstStyle/>
          <a:p>
            <a:r>
              <a:rPr lang="en-US" dirty="0"/>
              <a:t>You’re FLIPPIN’ Awesome!! </a:t>
            </a:r>
            <a:r>
              <a:rPr lang="en-US" sz="1600" dirty="0"/>
              <a:t>(Spatula &amp; Cookie Mix)</a:t>
            </a:r>
            <a:endParaRPr lang="en-US" dirty="0"/>
          </a:p>
        </p:txBody>
      </p:sp>
      <p:sp>
        <p:nvSpPr>
          <p:cNvPr id="15" name="Thought Bubble: Cloud 14">
            <a:extLst>
              <a:ext uri="{FF2B5EF4-FFF2-40B4-BE49-F238E27FC236}">
                <a16:creationId xmlns:a16="http://schemas.microsoft.com/office/drawing/2014/main" id="{80A54721-C480-48EB-A618-8BFC50B014F9}"/>
              </a:ext>
            </a:extLst>
          </p:cNvPr>
          <p:cNvSpPr/>
          <p:nvPr/>
        </p:nvSpPr>
        <p:spPr>
          <a:xfrm>
            <a:off x="1144136" y="5026631"/>
            <a:ext cx="4557520" cy="1067881"/>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1C0441D-74CC-428D-9056-3B92D2F3B3EE}"/>
              </a:ext>
            </a:extLst>
          </p:cNvPr>
          <p:cNvSpPr txBox="1"/>
          <p:nvPr/>
        </p:nvSpPr>
        <p:spPr>
          <a:xfrm>
            <a:off x="1524000" y="5252794"/>
            <a:ext cx="4018682" cy="615553"/>
          </a:xfrm>
          <a:prstGeom prst="rect">
            <a:avLst/>
          </a:prstGeom>
          <a:noFill/>
        </p:spPr>
        <p:txBody>
          <a:bodyPr wrap="square" rtlCol="0">
            <a:spAutoFit/>
          </a:bodyPr>
          <a:lstStyle/>
          <a:p>
            <a:r>
              <a:rPr lang="en-US" dirty="0"/>
              <a:t>Without you, We would fall to PIECES!!!  </a:t>
            </a:r>
            <a:r>
              <a:rPr lang="en-US" sz="1600" dirty="0"/>
              <a:t>(</a:t>
            </a:r>
            <a:r>
              <a:rPr lang="en-US" sz="1600" dirty="0" err="1"/>
              <a:t>Reeses</a:t>
            </a:r>
            <a:r>
              <a:rPr lang="en-US" sz="1600" dirty="0"/>
              <a:t> Pieces)</a:t>
            </a:r>
            <a:endParaRPr lang="en-US" dirty="0"/>
          </a:p>
        </p:txBody>
      </p:sp>
    </p:spTree>
    <p:extLst>
      <p:ext uri="{BB962C8B-B14F-4D97-AF65-F5344CB8AC3E}">
        <p14:creationId xmlns:p14="http://schemas.microsoft.com/office/powerpoint/2010/main" val="2954153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Touch</a:t>
            </a:r>
          </a:p>
        </p:txBody>
      </p:sp>
      <p:sp>
        <p:nvSpPr>
          <p:cNvPr id="3" name="Content Placeholder 2"/>
          <p:cNvSpPr>
            <a:spLocks noGrp="1"/>
          </p:cNvSpPr>
          <p:nvPr>
            <p:ph idx="1"/>
          </p:nvPr>
        </p:nvSpPr>
        <p:spPr>
          <a:xfrm>
            <a:off x="457200" y="1600201"/>
            <a:ext cx="8229600" cy="3962400"/>
          </a:xfrm>
        </p:spPr>
        <p:txBody>
          <a:bodyPr/>
          <a:lstStyle/>
          <a:p>
            <a:r>
              <a:rPr lang="en-US" dirty="0"/>
              <a:t>Spontaneous action   </a:t>
            </a:r>
          </a:p>
          <a:p>
            <a:pPr lvl="1"/>
            <a:r>
              <a:rPr lang="en-US" dirty="0"/>
              <a:t>High Five</a:t>
            </a:r>
          </a:p>
          <a:p>
            <a:pPr lvl="1"/>
            <a:r>
              <a:rPr lang="en-US" dirty="0"/>
              <a:t>Fist bump</a:t>
            </a:r>
          </a:p>
          <a:p>
            <a:pPr lvl="1"/>
            <a:r>
              <a:rPr lang="en-US" dirty="0"/>
              <a:t>Pat on the Back</a:t>
            </a:r>
          </a:p>
          <a:p>
            <a:pPr lvl="1"/>
            <a:r>
              <a:rPr lang="en-US" dirty="0"/>
              <a:t>Hug (ALWAYS ask first)</a:t>
            </a:r>
          </a:p>
          <a:p>
            <a:endParaRPr lang="en-US" dirty="0"/>
          </a:p>
        </p:txBody>
      </p:sp>
      <p:pic>
        <p:nvPicPr>
          <p:cNvPr id="2050" name="Picture 2" descr="C:\Users\ablak\AppData\Local\Microsoft\Windows\Temporary Internet Files\Content.IE5\AFHZ2TXD\MC90007879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600200"/>
            <a:ext cx="1800175" cy="33029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198" y="5867009"/>
            <a:ext cx="6538887" cy="646331"/>
          </a:xfrm>
          <a:prstGeom prst="rect">
            <a:avLst/>
          </a:prstGeom>
        </p:spPr>
        <p:txBody>
          <a:bodyPr wrap="square">
            <a:spAutoFit/>
          </a:bodyPr>
          <a:lstStyle/>
          <a:p>
            <a:r>
              <a:rPr lang="en-US" dirty="0">
                <a:hlinkClick r:id="rId4"/>
              </a:rPr>
              <a:t>https://www.youtube.com/watch?v=zVLA8fvBczg</a:t>
            </a:r>
            <a:endParaRPr lang="en-US" dirty="0"/>
          </a:p>
          <a:p>
            <a:endParaRPr lang="en-US" dirty="0"/>
          </a:p>
        </p:txBody>
      </p:sp>
    </p:spTree>
    <p:extLst>
      <p:ext uri="{BB962C8B-B14F-4D97-AF65-F5344CB8AC3E}">
        <p14:creationId xmlns:p14="http://schemas.microsoft.com/office/powerpoint/2010/main" val="2144905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C:\Users\ablak\AppData\Local\Microsoft\Windows\Temporary Internet Files\Content.IE5\AFHZ2TXD\some-people-ust-dont-appreciate-fash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71450"/>
            <a:ext cx="8890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32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your Primary Language?</a:t>
            </a:r>
          </a:p>
        </p:txBody>
      </p:sp>
      <p:sp>
        <p:nvSpPr>
          <p:cNvPr id="3" name="Content Placeholder 2"/>
          <p:cNvSpPr>
            <a:spLocks noGrp="1"/>
          </p:cNvSpPr>
          <p:nvPr>
            <p:ph idx="1"/>
          </p:nvPr>
        </p:nvSpPr>
        <p:spPr>
          <a:xfrm>
            <a:off x="457200" y="1600201"/>
            <a:ext cx="7239000" cy="3200400"/>
          </a:xfrm>
        </p:spPr>
        <p:txBody>
          <a:bodyPr/>
          <a:lstStyle/>
          <a:p>
            <a:pPr marL="0" indent="0" algn="ctr">
              <a:buNone/>
            </a:pPr>
            <a:r>
              <a:rPr lang="en-US" dirty="0"/>
              <a:t>Now think about which language you most prefer. What might others do to make you feel appreciated and valued in your job?  </a:t>
            </a:r>
          </a:p>
          <a:p>
            <a:pPr marL="0" indent="0">
              <a:buNone/>
            </a:pPr>
            <a:endParaRPr lang="en-US" dirty="0"/>
          </a:p>
          <a:p>
            <a:pPr marL="0" indent="0">
              <a:buNone/>
            </a:pPr>
            <a:r>
              <a:rPr lang="en-US" dirty="0"/>
              <a:t>This is your primary language.  </a:t>
            </a:r>
          </a:p>
        </p:txBody>
      </p:sp>
      <p:pic>
        <p:nvPicPr>
          <p:cNvPr id="4" name="Picture 2" descr="Image result for 5 languages of appreciation">
            <a:extLst>
              <a:ext uri="{FF2B5EF4-FFF2-40B4-BE49-F238E27FC236}">
                <a16:creationId xmlns:a16="http://schemas.microsoft.com/office/drawing/2014/main" id="{A95BB6B7-0FC8-45F8-9825-823A57765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374" y="3544887"/>
            <a:ext cx="28575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3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the following question:</a:t>
            </a:r>
          </a:p>
        </p:txBody>
      </p:sp>
      <p:sp>
        <p:nvSpPr>
          <p:cNvPr id="3" name="Content Placeholder 2"/>
          <p:cNvSpPr>
            <a:spLocks noGrp="1"/>
          </p:cNvSpPr>
          <p:nvPr>
            <p:ph idx="1"/>
          </p:nvPr>
        </p:nvSpPr>
        <p:spPr>
          <a:xfrm>
            <a:off x="609600" y="1600200"/>
            <a:ext cx="8077200" cy="4525963"/>
          </a:xfrm>
        </p:spPr>
        <p:txBody>
          <a:bodyPr/>
          <a:lstStyle/>
          <a:p>
            <a:pPr marL="0" indent="0" algn="ctr">
              <a:buNone/>
            </a:pPr>
            <a:r>
              <a:rPr lang="en-US" dirty="0"/>
              <a:t>What about this language communicates appreciation to me?  </a:t>
            </a:r>
          </a:p>
          <a:p>
            <a:pPr marL="0" indent="0" algn="ctr">
              <a:buNone/>
            </a:pPr>
            <a:endParaRPr lang="en-US" dirty="0"/>
          </a:p>
          <a:p>
            <a:pPr marL="0" indent="0" algn="r">
              <a:buNone/>
            </a:pPr>
            <a:r>
              <a:rPr lang="en-US" dirty="0"/>
              <a:t>  </a:t>
            </a:r>
          </a:p>
          <a:p>
            <a:endParaRPr lang="en-US" dirty="0"/>
          </a:p>
        </p:txBody>
      </p:sp>
      <p:pic>
        <p:nvPicPr>
          <p:cNvPr id="3076" name="Picture 4" descr="C:\Users\ablak\AppData\Local\Microsoft\Windows\Temporary Internet Files\Content.IE5\HMC8F8MI\7402965296_bddcc77e93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3200400"/>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40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you use this with your agencies?  </a:t>
            </a:r>
          </a:p>
        </p:txBody>
      </p:sp>
      <p:pic>
        <p:nvPicPr>
          <p:cNvPr id="1026" name="Picture 2" descr="C:\Users\ablak\AppData\Local\Microsoft\Windows\Temporary Internet Files\Content.IE5\HMC8F8MI\people-coloring-pages-06[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199"/>
            <a:ext cx="5562600" cy="52578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2286000"/>
            <a:ext cx="3352800" cy="3416320"/>
          </a:xfrm>
          <a:prstGeom prst="rect">
            <a:avLst/>
          </a:prstGeom>
          <a:noFill/>
        </p:spPr>
        <p:txBody>
          <a:bodyPr wrap="square" rtlCol="0">
            <a:spAutoFit/>
          </a:bodyPr>
          <a:lstStyle/>
          <a:p>
            <a:pPr marL="228600" indent="-228600">
              <a:buAutoNum type="arabicPeriod"/>
            </a:pPr>
            <a:r>
              <a:rPr lang="en-US" sz="2400" dirty="0"/>
              <a:t>  How you can discover the languages of appreciation with your volunteers?</a:t>
            </a:r>
          </a:p>
          <a:p>
            <a:pPr marL="228600" indent="-228600">
              <a:buAutoNum type="arabicPeriod"/>
            </a:pPr>
            <a:r>
              <a:rPr lang="en-US" sz="2400" dirty="0"/>
              <a:t> How you can appreciate and value the volunteers in your agency, individually and/or as a team?  </a:t>
            </a:r>
          </a:p>
        </p:txBody>
      </p:sp>
    </p:spTree>
    <p:extLst>
      <p:ext uri="{BB962C8B-B14F-4D97-AF65-F5344CB8AC3E}">
        <p14:creationId xmlns:p14="http://schemas.microsoft.com/office/powerpoint/2010/main" val="195747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57200"/>
            <a:ext cx="8991600" cy="1143000"/>
          </a:xfrm>
        </p:spPr>
        <p:txBody>
          <a:bodyPr>
            <a:normAutofit fontScale="90000"/>
          </a:bodyPr>
          <a:lstStyle/>
          <a:p>
            <a:r>
              <a:rPr lang="en-US" dirty="0"/>
              <a:t>Do you feel satisfaction in the </a:t>
            </a:r>
            <a:br>
              <a:rPr lang="en-US" dirty="0"/>
            </a:br>
            <a:r>
              <a:rPr lang="en-US" dirty="0"/>
              <a:t>work you do?</a:t>
            </a:r>
          </a:p>
        </p:txBody>
      </p:sp>
      <p:graphicFrame>
        <p:nvGraphicFramePr>
          <p:cNvPr id="8" name="Diagram 7"/>
          <p:cNvGraphicFramePr/>
          <p:nvPr>
            <p:extLst>
              <p:ext uri="{D42A27DB-BD31-4B8C-83A1-F6EECF244321}">
                <p14:modId xmlns:p14="http://schemas.microsoft.com/office/powerpoint/2010/main" val="2337029793"/>
              </p:ext>
            </p:extLst>
          </p:nvPr>
        </p:nvGraphicFramePr>
        <p:xfrm>
          <a:off x="533400" y="1676400"/>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7520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key factors to retaining good volunteers…</a:t>
            </a:r>
          </a:p>
        </p:txBody>
      </p:sp>
      <p:sp>
        <p:nvSpPr>
          <p:cNvPr id="3" name="Content Placeholder 2"/>
          <p:cNvSpPr>
            <a:spLocks noGrp="1"/>
          </p:cNvSpPr>
          <p:nvPr>
            <p:ph sz="half" idx="1"/>
          </p:nvPr>
        </p:nvSpPr>
        <p:spPr/>
        <p:txBody>
          <a:bodyPr/>
          <a:lstStyle/>
          <a:p>
            <a:r>
              <a:rPr lang="en-US" dirty="0"/>
              <a:t>Recognition</a:t>
            </a:r>
          </a:p>
        </p:txBody>
      </p:sp>
      <p:sp>
        <p:nvSpPr>
          <p:cNvPr id="4" name="Content Placeholder 3"/>
          <p:cNvSpPr>
            <a:spLocks noGrp="1"/>
          </p:cNvSpPr>
          <p:nvPr>
            <p:ph sz="half" idx="2"/>
          </p:nvPr>
        </p:nvSpPr>
        <p:spPr/>
        <p:txBody>
          <a:bodyPr/>
          <a:lstStyle/>
          <a:p>
            <a:r>
              <a:rPr lang="en-US" dirty="0"/>
              <a:t> Engagement</a:t>
            </a:r>
          </a:p>
        </p:txBody>
      </p:sp>
      <p:pic>
        <p:nvPicPr>
          <p:cNvPr id="1026" name="Picture 2" descr="C:\Documents and Settings\ablak\Local Settings\Temporary Internet Files\Content.IE5\GYOSYGF7\MC900334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666999"/>
            <a:ext cx="4143225"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blak\Local Settings\Temporary Internet Files\Content.IE5\GYOSYGF7\MC9003342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199" y="2666999"/>
            <a:ext cx="3944219"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6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267200"/>
            <a:ext cx="8229600" cy="1143000"/>
          </a:xfrm>
        </p:spPr>
        <p:txBody>
          <a:bodyPr>
            <a:normAutofit fontScale="90000"/>
          </a:bodyPr>
          <a:lstStyle/>
          <a:p>
            <a:r>
              <a:rPr lang="en-US" dirty="0"/>
              <a:t>Americans who leave their jobs say they do so because they do not feel appreciated.</a:t>
            </a:r>
          </a:p>
        </p:txBody>
      </p:sp>
      <p:sp>
        <p:nvSpPr>
          <p:cNvPr id="7" name="Rectangle 6"/>
          <p:cNvSpPr/>
          <p:nvPr/>
        </p:nvSpPr>
        <p:spPr>
          <a:xfrm>
            <a:off x="1905000" y="609600"/>
            <a:ext cx="5334000" cy="31547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99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64%</a:t>
            </a:r>
          </a:p>
        </p:txBody>
      </p:sp>
    </p:spTree>
    <p:extLst>
      <p:ext uri="{BB962C8B-B14F-4D97-AF65-F5344CB8AC3E}">
        <p14:creationId xmlns:p14="http://schemas.microsoft.com/office/powerpoint/2010/main" val="45928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appreciation important?</a:t>
            </a:r>
          </a:p>
        </p:txBody>
      </p:sp>
      <p:sp>
        <p:nvSpPr>
          <p:cNvPr id="3" name="Content Placeholder 2"/>
          <p:cNvSpPr>
            <a:spLocks noGrp="1"/>
          </p:cNvSpPr>
          <p:nvPr>
            <p:ph idx="1"/>
          </p:nvPr>
        </p:nvSpPr>
        <p:spPr/>
        <p:txBody>
          <a:bodyPr/>
          <a:lstStyle/>
          <a:p>
            <a:r>
              <a:rPr lang="en-US" dirty="0"/>
              <a:t>Each of us wants to know that what we are doing matters</a:t>
            </a:r>
          </a:p>
          <a:p>
            <a:r>
              <a:rPr lang="en-US" dirty="0"/>
              <a:t>Without a sense of being valued by the organizations volunteers work with, volunteers start to feel like a machine or commodity</a:t>
            </a:r>
          </a:p>
        </p:txBody>
      </p:sp>
    </p:spTree>
    <p:extLst>
      <p:ext uri="{BB962C8B-B14F-4D97-AF65-F5344CB8AC3E}">
        <p14:creationId xmlns:p14="http://schemas.microsoft.com/office/powerpoint/2010/main" val="2711912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relationships are NOT nurtured by a sense of appreciation…</a:t>
            </a:r>
          </a:p>
        </p:txBody>
      </p:sp>
      <p:sp>
        <p:nvSpPr>
          <p:cNvPr id="3" name="Content Placeholder 2"/>
          <p:cNvSpPr>
            <a:spLocks noGrp="1"/>
          </p:cNvSpPr>
          <p:nvPr>
            <p:ph idx="1"/>
          </p:nvPr>
        </p:nvSpPr>
        <p:spPr>
          <a:xfrm>
            <a:off x="457200" y="2133600"/>
            <a:ext cx="8229600" cy="5155892"/>
          </a:xfrm>
        </p:spPr>
        <p:txBody>
          <a:bodyPr>
            <a:normAutofit/>
          </a:bodyPr>
          <a:lstStyle/>
          <a:p>
            <a:pPr marL="0" indent="0">
              <a:buNone/>
            </a:pPr>
            <a:r>
              <a:rPr lang="en-US" dirty="0"/>
              <a:t>VOLUNTEERS…</a:t>
            </a:r>
          </a:p>
          <a:p>
            <a:r>
              <a:rPr lang="en-US" dirty="0"/>
              <a:t>will tend to become discouraged, feeling “There is always more to do and no one appreciates what I am doing”</a:t>
            </a:r>
          </a:p>
          <a:p>
            <a:r>
              <a:rPr lang="en-US" dirty="0"/>
              <a:t> begin to complain about their work, their colleagues, and their supervisor</a:t>
            </a:r>
          </a:p>
          <a:p>
            <a:r>
              <a:rPr lang="en-US" dirty="0"/>
              <a:t>start to think about leaving the organization and search for new opportunities</a:t>
            </a:r>
          </a:p>
        </p:txBody>
      </p:sp>
    </p:spTree>
    <p:extLst>
      <p:ext uri="{BB962C8B-B14F-4D97-AF65-F5344CB8AC3E}">
        <p14:creationId xmlns:p14="http://schemas.microsoft.com/office/powerpoint/2010/main" val="364810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“Just Say Thanks” Doesn’t Work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96753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580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5" name="Isosceles Triangle 4"/>
          <p:cNvSpPr/>
          <p:nvPr/>
        </p:nvSpPr>
        <p:spPr>
          <a:xfrm>
            <a:off x="1066800" y="1578429"/>
            <a:ext cx="7239000" cy="47244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a:off x="4433316" y="1844265"/>
            <a:ext cx="484632" cy="434467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70028">
            <a:off x="3055588" y="1433013"/>
            <a:ext cx="484632" cy="501523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478383">
            <a:off x="5878362" y="1407077"/>
            <a:ext cx="484632" cy="514845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493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2211</Words>
  <Application>Microsoft Office PowerPoint</Application>
  <PresentationFormat>On-screen Show (4:3)</PresentationFormat>
  <Paragraphs>207</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Do you feel satisfaction in the  work you do?</vt:lpstr>
      <vt:lpstr>Two key factors to retaining good volunteers…</vt:lpstr>
      <vt:lpstr>Americans who leave their jobs say they do so because they do not feel appreciated.</vt:lpstr>
      <vt:lpstr>Why is appreciation important?</vt:lpstr>
      <vt:lpstr>When relationships are NOT nurtured by a sense of appreciation…</vt:lpstr>
      <vt:lpstr>Why “Just Say Thanks” Doesn’t Work</vt:lpstr>
      <vt:lpstr>Recognition</vt:lpstr>
      <vt:lpstr>Appreciation</vt:lpstr>
      <vt:lpstr>PowerPoint Presentation</vt:lpstr>
      <vt:lpstr>Good News</vt:lpstr>
      <vt:lpstr>The Flaw</vt:lpstr>
      <vt:lpstr>PowerPoint Presentation</vt:lpstr>
      <vt:lpstr>What benefits will I gain from engaging in a process of consistently communicating appreciation to my volunteers?  </vt:lpstr>
      <vt:lpstr>5 Languages of Appreciation</vt:lpstr>
      <vt:lpstr>Words of Affirmation</vt:lpstr>
      <vt:lpstr>Quality Time</vt:lpstr>
      <vt:lpstr>Acts of Service</vt:lpstr>
      <vt:lpstr>Tangible Gifts</vt:lpstr>
      <vt:lpstr>Ideas for clever Thank you Gifts</vt:lpstr>
      <vt:lpstr>Physical Touch</vt:lpstr>
      <vt:lpstr>PowerPoint Presentation</vt:lpstr>
      <vt:lpstr>What is your Primary Language?</vt:lpstr>
      <vt:lpstr>Answer the following question:</vt:lpstr>
      <vt:lpstr>How can you use this with your agencies?  </vt:lpstr>
    </vt:vector>
  </TitlesOfParts>
  <Company>WCBDD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5 Languages of Appreciation in the Workplace</dc:title>
  <dc:creator>Blake, Angie (B)</dc:creator>
  <cp:lastModifiedBy>Beard, Lynne</cp:lastModifiedBy>
  <cp:revision>46</cp:revision>
  <cp:lastPrinted>2018-11-01T19:10:47Z</cp:lastPrinted>
  <dcterms:created xsi:type="dcterms:W3CDTF">2014-12-02T14:37:18Z</dcterms:created>
  <dcterms:modified xsi:type="dcterms:W3CDTF">2018-11-01T19:30:10Z</dcterms:modified>
</cp:coreProperties>
</file>